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18288000" cy="10287000"/>
  <p:notesSz cx="6858000" cy="9144000"/>
  <p:embeddedFontLst>
    <p:embeddedFont>
      <p:font typeface="Poppins Bold" charset="1" panose="00000800000000000000"/>
      <p:regular r:id="rId22"/>
    </p:embeddedFont>
    <p:embeddedFont>
      <p:font typeface="Poppins Ultra-Bold" charset="1" panose="00000900000000000000"/>
      <p:regular r:id="rId26"/>
    </p:embeddedFont>
    <p:embeddedFont>
      <p:font typeface="Poppins" charset="1" panose="00000500000000000000"/>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fonts/font22.fntdata" Type="http://schemas.openxmlformats.org/officeDocument/2006/relationships/font"/><Relationship Id="rId23" Target="notesMasters/notesMaster1.xml" Type="http://schemas.openxmlformats.org/officeDocument/2006/relationships/notesMaster"/><Relationship Id="rId24" Target="theme/theme2.xml" Type="http://schemas.openxmlformats.org/officeDocument/2006/relationships/theme"/><Relationship Id="rId25" Target="notesSlides/notesSlide1.xml" Type="http://schemas.openxmlformats.org/officeDocument/2006/relationships/notesSlide"/><Relationship Id="rId26" Target="fonts/font26.fntdata" Type="http://schemas.openxmlformats.org/officeDocument/2006/relationships/font"/><Relationship Id="rId27" Target="fonts/font27.fntdata" Type="http://schemas.openxmlformats.org/officeDocument/2006/relationships/font"/><Relationship Id="rId28" Target="notesSlides/notesSlide2.xml" Type="http://schemas.openxmlformats.org/officeDocument/2006/relationships/notesSlide"/><Relationship Id="rId29" Target="notesSlides/notesSlide3.xml" Type="http://schemas.openxmlformats.org/officeDocument/2006/relationships/notesSlide"/><Relationship Id="rId3" Target="viewProps.xml" Type="http://schemas.openxmlformats.org/officeDocument/2006/relationships/viewProps"/><Relationship Id="rId30" Target="notesSlides/notesSlide4.xml" Type="http://schemas.openxmlformats.org/officeDocument/2006/relationships/notesSlide"/><Relationship Id="rId31" Target="notesSlides/notesSlide5.xml" Type="http://schemas.openxmlformats.org/officeDocument/2006/relationships/notesSlide"/><Relationship Id="rId32" Target="notesSlides/notesSlide6.xml" Type="http://schemas.openxmlformats.org/officeDocument/2006/relationships/notesSlide"/><Relationship Id="rId33" Target="notesSlides/notesSlide7.xml" Type="http://schemas.openxmlformats.org/officeDocument/2006/relationships/notesSlide"/><Relationship Id="rId34" Target="notesSlides/notesSlide8.xml" Type="http://schemas.openxmlformats.org/officeDocument/2006/relationships/notesSlide"/><Relationship Id="rId35" Target="notesSlides/notesSlide9.xml" Type="http://schemas.openxmlformats.org/officeDocument/2006/relationships/notesSlide"/><Relationship Id="rId36" Target="notesSlides/notesSlide10.xml" Type="http://schemas.openxmlformats.org/officeDocument/2006/relationships/notesSlide"/><Relationship Id="rId37" Target="notesSlides/notesSlide11.xml" Type="http://schemas.openxmlformats.org/officeDocument/2006/relationships/notesSlide"/><Relationship Id="rId38" Target="notesSlides/notesSlide12.xml" Type="http://schemas.openxmlformats.org/officeDocument/2006/relationships/notesSlide"/><Relationship Id="rId39" Target="notesSlides/notesSlide13.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AgCAREERSTART is a unique gap-year program for young Australian's aged 18-25</a:t>
            </a:r>
          </a:p>
          <a:p>
            <a:r>
              <a:rPr lang="en-US"/>
              <a:t>- Successful applicants receive a 10-12 month paid job on farm, access to a dedicated support team and a $3,000 Training and Engagement Bursary...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One of the most important considerations for the AgCS team is the welfare of the participants. We have a 24/7 phone and text line that can be used at any time, for any problem. We often have people calling and discussing a range of issues, from homesickness to getting along with housemates. The team at AgCS are here to help and make sure you get the most out of your time on farm. Our Stakeholder Relations Lead will check in multiple times throughout the year as well.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Still not convinced? AgCAREERSTART offers so much more than a year on farm. You will partake in cohort webinars, PD, receive regular communications and network with some amazing people in the agriculture industry. And we promise we won't forget about you when the year is done! The team can help support your transition to a new job/pathway, or continue to support you on the same path. Once you finish the year, you will be added to an Alumni cohort where you can remain in touch with other participants, but also have access to other perks like job opportunities and discounted event tickets.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summary, a year with AgCS;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best way to keep up to date with application dates, participant stories, online webinars etc is to follow our social media! Simply type in "Ag Careerstart" on your preferred platform. Alternatively, please call or email us anytime with any questions you may have. Looking forward to seeing your application come across our desks!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You may be wondering, where can I go, what can I do? Every year, AgCS offers a range of placements across the country, in a range of sectors. These are just some examples of past placements and popular industries. However, these change from year to year, so opportunities are endless!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AgCAREERSTART is a national program - and commonly has placements available in every state. Every year, participants are placed all around the country, from Western Australia to NSW, from Northern QLD to Tasmania. In your application, you can preference if you are open to being placed in any state, or if you have your heart set on a particular location - that is fine too. However, it's best to remember that the more flexibility you have with placement location, the more likely you are to be successfully matched!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most important part - application dates! The program timeline works in advance for the incoming year. For example, applications will be open from Monday 24th November (2025) to Friday 9th January (2026). If successful, this can see applicants starting on farm as early as mid-January 2026. Generally, all placements commence at the start of the year, from Jan-March.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People from all walks of life, whether they have agricultural experience or not - are encouraged to apply for the program. Screening is conducted based off individuals' character &amp; attributes, rather than experience. Important factors to consider are motivation, career goals, industry interest and community-mindedness. It is important to see people's commitment to agriculture and their desire to be involved. In saying this, applicants with agricultural experience are also highly encouraged to apply and accepted. </a:t>
            </a:r>
          </a:p>
          <a:p>
            <a:r>
              <a:rPr lang="en-US"/>
              <a:t/>
            </a:r>
          </a:p>
          <a:p>
            <a:r>
              <a:rPr lang="en-US"/>
              <a:t>If shortlisted, matching begins based off the predicted suitability of the applicant and host producer. If a match occurs, both applicant and farmer will have a meeting/interview, and both parties will decide if they would like the match to proceed. If so, the placement is confirmed, start dates discussed and travel plans organised.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If an applicant receives a confirmed placement, it is possible they will be invited to attend an Orientation. This week involves preparing applicants for working life - which includes a range of topics from financial basics to nutrition, as well as hearing from a range of influential agriculture figures. After this, most of the cohort starts on farm from January to March (2026). </a:t>
            </a:r>
          </a:p>
          <a:p>
            <a:r>
              <a:rPr lang="en-US"/>
              <a:t/>
            </a:r>
          </a:p>
          <a:p>
            <a:r>
              <a:rPr lang="en-US"/>
              <a:t>Throughout the year, AgCS will consistently check in with the cohort, ensuring good welfare as well as training outcomes. Once the year is over and the cohort graduates, they automatically enter the Alumni program - where future opportunities can arise.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$3,000 bursary is used on upskilling via training, but also on increasing industry engagement via educational opportunities. This money is controlled within the AgCS team, and each participant will have multiple training meetings with a dedicated staff member to ensure they have a bursary-use plan. This not only ensures they increase their skills for the year, but also sets them up for increased employability in the future. Examples of previous bursary use are on the two following slides;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slide shows just some of the training that previous participants have conducted. However, the list and opportunities are endless, and the AgCS team tries to grant all training requests (within reason).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other avenue of utilising bursary money is via attending conferences and industry events. Again, this is a list of just some of the events that participants have attended in the past. Not only are these events a great opportunity to network and develop personally, but also a great chance to catch up with other members in the cohort.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png" Type="http://schemas.openxmlformats.org/officeDocument/2006/relationships/image"/><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jpeg" Type="http://schemas.openxmlformats.org/officeDocument/2006/relationships/image"/><Relationship Id="rId8" Target="../media/image7.jpeg" Type="http://schemas.openxmlformats.org/officeDocument/2006/relationships/image"/><Relationship Id="rId9" Target="../media/image8.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37.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38.png" Type="http://schemas.openxmlformats.org/officeDocument/2006/relationships/image"/><Relationship Id="rId4" Target="../media/image39.jpeg" Type="http://schemas.openxmlformats.org/officeDocument/2006/relationships/image"/><Relationship Id="rId5" Target="../media/image40.png" Type="http://schemas.openxmlformats.org/officeDocument/2006/relationships/image"/><Relationship Id="rId6" Target="../media/image41.jpeg" Type="http://schemas.openxmlformats.org/officeDocument/2006/relationships/image"/><Relationship Id="rId7" Target="../media/image42.jpe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43.png" Type="http://schemas.openxmlformats.org/officeDocument/2006/relationships/image"/><Relationship Id="rId4" Target="../media/image44.svg" Type="http://schemas.openxmlformats.org/officeDocument/2006/relationships/image"/><Relationship Id="rId5" Target="../media/image45.png" Type="http://schemas.openxmlformats.org/officeDocument/2006/relationships/image"/><Relationship Id="rId6" Target="../media/image46.svg" Type="http://schemas.openxmlformats.org/officeDocument/2006/relationships/image"/><Relationship Id="rId7" Target="../media/image47.jpeg" Type="http://schemas.openxmlformats.org/officeDocument/2006/relationships/image"/><Relationship Id="rId8" Target="../media/image48.png" Type="http://schemas.openxmlformats.org/officeDocument/2006/relationships/image"/><Relationship Id="rId9" Target="../media/image49.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7.svg" Type="http://schemas.openxmlformats.org/officeDocument/2006/relationships/image"/><Relationship Id="rId11" Target="../media/image58.png" Type="http://schemas.openxmlformats.org/officeDocument/2006/relationships/image"/><Relationship Id="rId12" Target="../media/image59.svg" Type="http://schemas.openxmlformats.org/officeDocument/2006/relationships/image"/><Relationship Id="rId13" Target="../media/image60.png" Type="http://schemas.openxmlformats.org/officeDocument/2006/relationships/image"/><Relationship Id="rId14" Target="../media/image61.svg" Type="http://schemas.openxmlformats.org/officeDocument/2006/relationships/image"/><Relationship Id="rId15" Target="../media/image62.png" Type="http://schemas.openxmlformats.org/officeDocument/2006/relationships/image"/><Relationship Id="rId16" Target="../media/image63.svg" Type="http://schemas.openxmlformats.org/officeDocument/2006/relationships/image"/><Relationship Id="rId2" Target="../notesSlides/notesSlide12.xml" Type="http://schemas.openxmlformats.org/officeDocument/2006/relationships/notesSlide"/><Relationship Id="rId3" Target="../media/image50.png" Type="http://schemas.openxmlformats.org/officeDocument/2006/relationships/image"/><Relationship Id="rId4" Target="../media/image51.svg" Type="http://schemas.openxmlformats.org/officeDocument/2006/relationships/image"/><Relationship Id="rId5" Target="../media/image52.png" Type="http://schemas.openxmlformats.org/officeDocument/2006/relationships/image"/><Relationship Id="rId6" Target="../media/image53.svg" Type="http://schemas.openxmlformats.org/officeDocument/2006/relationships/image"/><Relationship Id="rId7" Target="../media/image54.png" Type="http://schemas.openxmlformats.org/officeDocument/2006/relationships/image"/><Relationship Id="rId8" Target="../media/image55.svg" Type="http://schemas.openxmlformats.org/officeDocument/2006/relationships/image"/><Relationship Id="rId9" Target="../media/image56.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5.svg" Type="http://schemas.openxmlformats.org/officeDocument/2006/relationships/image"/><Relationship Id="rId11" Target="../media/image66.png" Type="http://schemas.openxmlformats.org/officeDocument/2006/relationships/image"/><Relationship Id="rId12" Target="../media/image67.png" Type="http://schemas.openxmlformats.org/officeDocument/2006/relationships/image"/><Relationship Id="rId13" Target="../media/image68.svg" Type="http://schemas.openxmlformats.org/officeDocument/2006/relationships/image"/><Relationship Id="rId14" Target="../media/image69.png" Type="http://schemas.openxmlformats.org/officeDocument/2006/relationships/image"/><Relationship Id="rId15" Target="../media/image70.svg" Type="http://schemas.openxmlformats.org/officeDocument/2006/relationships/image"/><Relationship Id="rId16" Target="../media/image71.png" Type="http://schemas.openxmlformats.org/officeDocument/2006/relationships/image"/><Relationship Id="rId17" Target="../media/image72.png" Type="http://schemas.openxmlformats.org/officeDocument/2006/relationships/image"/><Relationship Id="rId18" Target="../media/image73.svg" Type="http://schemas.openxmlformats.org/officeDocument/2006/relationships/image"/><Relationship Id="rId2" Target="../notesSlides/notesSlide1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 Id="rId8" Target="../media/image10.png" Type="http://schemas.openxmlformats.org/officeDocument/2006/relationships/image"/><Relationship Id="rId9" Target="../media/image64.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1.png" Type="http://schemas.openxmlformats.org/officeDocument/2006/relationships/image"/><Relationship Id="rId4" Target="../media/image12.svg" Type="http://schemas.openxmlformats.org/officeDocument/2006/relationships/image"/><Relationship Id="rId5" Target="../media/image13.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png" Type="http://schemas.openxmlformats.org/officeDocument/2006/relationships/image"/><Relationship Id="rId3" Target="../media/image10.png" Type="http://schemas.openxmlformats.org/officeDocument/2006/relationships/image"/><Relationship Id="rId4" Target="../media/image14.png" Type="http://schemas.openxmlformats.org/officeDocument/2006/relationships/image"/><Relationship Id="rId5" Target="../media/image15.svg" Type="http://schemas.openxmlformats.org/officeDocument/2006/relationships/image"/><Relationship Id="rId6" Target="../media/image16.png" Type="http://schemas.openxmlformats.org/officeDocument/2006/relationships/image"/><Relationship Id="rId7" Target="../media/image17.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5.jpeg" Type="http://schemas.openxmlformats.org/officeDocument/2006/relationships/image"/><Relationship Id="rId11" Target="../media/image26.jpeg" Type="http://schemas.openxmlformats.org/officeDocument/2006/relationships/image"/><Relationship Id="rId2" Target="../notesSlides/notesSlide2.xml" Type="http://schemas.openxmlformats.org/officeDocument/2006/relationships/notesSlide"/><Relationship Id="rId3" Target="../media/image18.png" Type="http://schemas.openxmlformats.org/officeDocument/2006/relationships/image"/><Relationship Id="rId4" Target="../media/image19.jpeg" Type="http://schemas.openxmlformats.org/officeDocument/2006/relationships/image"/><Relationship Id="rId5" Target="../media/image20.jpeg" Type="http://schemas.openxmlformats.org/officeDocument/2006/relationships/image"/><Relationship Id="rId6" Target="../media/image21.jpeg" Type="http://schemas.openxmlformats.org/officeDocument/2006/relationships/image"/><Relationship Id="rId7" Target="../media/image22.jpeg" Type="http://schemas.openxmlformats.org/officeDocument/2006/relationships/image"/><Relationship Id="rId8" Target="../media/image23.jpeg" Type="http://schemas.openxmlformats.org/officeDocument/2006/relationships/image"/><Relationship Id="rId9" Target="../media/image24.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18.png" Type="http://schemas.openxmlformats.org/officeDocument/2006/relationships/image"/><Relationship Id="rId4" Target="../media/image27.png" Type="http://schemas.openxmlformats.org/officeDocument/2006/relationships/image"/><Relationship Id="rId5" Target="../media/image28.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29.png" Type="http://schemas.openxmlformats.org/officeDocument/2006/relationships/image"/><Relationship Id="rId4" Target="../media/image30.svg" Type="http://schemas.openxmlformats.org/officeDocument/2006/relationships/image"/><Relationship Id="rId5" Target="../media/image31.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32.png" Type="http://schemas.openxmlformats.org/officeDocument/2006/relationships/image"/><Relationship Id="rId4" Target="../media/image33.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34.jpeg" Type="http://schemas.openxmlformats.org/officeDocument/2006/relationships/image"/><Relationship Id="rId4" Target="../media/image35.png" Type="http://schemas.openxmlformats.org/officeDocument/2006/relationships/image"/><Relationship Id="rId5" Target="../media/image3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2380932"/>
            <a:ext cx="19436370" cy="19436370"/>
          </a:xfrm>
          <a:custGeom>
            <a:avLst/>
            <a:gdLst/>
            <a:ahLst/>
            <a:cxnLst/>
            <a:rect r="r" b="b" t="t" l="l"/>
            <a:pathLst>
              <a:path h="19436370" w="19436370">
                <a:moveTo>
                  <a:pt x="0" y="0"/>
                </a:moveTo>
                <a:lnTo>
                  <a:pt x="19436370" y="0"/>
                </a:lnTo>
                <a:lnTo>
                  <a:pt x="19436370" y="19436370"/>
                </a:lnTo>
                <a:lnTo>
                  <a:pt x="0" y="19436370"/>
                </a:lnTo>
                <a:lnTo>
                  <a:pt x="0" y="0"/>
                </a:lnTo>
                <a:close/>
              </a:path>
            </a:pathLst>
          </a:custGeom>
          <a:blipFill>
            <a:blip r:embed="rId2">
              <a:alphaModFix amt="69000"/>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2700000">
            <a:off x="-1444398" y="1253618"/>
            <a:ext cx="10185669" cy="4426136"/>
          </a:xfrm>
          <a:custGeom>
            <a:avLst/>
            <a:gdLst/>
            <a:ahLst/>
            <a:cxnLst/>
            <a:rect r="r" b="b" t="t" l="l"/>
            <a:pathLst>
              <a:path h="4426136" w="10185669">
                <a:moveTo>
                  <a:pt x="0" y="0"/>
                </a:moveTo>
                <a:lnTo>
                  <a:pt x="10185669" y="0"/>
                </a:lnTo>
                <a:lnTo>
                  <a:pt x="10185669" y="4426136"/>
                </a:lnTo>
                <a:lnTo>
                  <a:pt x="0" y="442613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654711" y="4507220"/>
            <a:ext cx="11586349" cy="1500912"/>
          </a:xfrm>
          <a:prstGeom prst="rect">
            <a:avLst/>
          </a:prstGeom>
        </p:spPr>
        <p:txBody>
          <a:bodyPr anchor="t" rtlCol="false" tIns="0" lIns="0" bIns="0" rIns="0">
            <a:spAutoFit/>
          </a:bodyPr>
          <a:lstStyle/>
          <a:p>
            <a:pPr algn="l">
              <a:lnSpc>
                <a:spcPts val="10474"/>
              </a:lnSpc>
            </a:pPr>
            <a:r>
              <a:rPr lang="en-US" b="true" sz="10474">
                <a:solidFill>
                  <a:srgbClr val="000000"/>
                </a:solidFill>
                <a:latin typeface="Poppins Bold"/>
                <a:ea typeface="Poppins Bold"/>
                <a:cs typeface="Poppins Bold"/>
                <a:sym typeface="Poppins Bold"/>
              </a:rPr>
              <a:t>AGCAREERSTART</a:t>
            </a:r>
          </a:p>
        </p:txBody>
      </p:sp>
      <p:sp>
        <p:nvSpPr>
          <p:cNvPr name="Freeform 5" id="5"/>
          <p:cNvSpPr/>
          <p:nvPr/>
        </p:nvSpPr>
        <p:spPr>
          <a:xfrm flipH="false" flipV="false" rot="0">
            <a:off x="-97353" y="194749"/>
            <a:ext cx="4023755" cy="2786332"/>
          </a:xfrm>
          <a:custGeom>
            <a:avLst/>
            <a:gdLst/>
            <a:ahLst/>
            <a:cxnLst/>
            <a:rect r="r" b="b" t="t" l="l"/>
            <a:pathLst>
              <a:path h="2786332" w="4023755">
                <a:moveTo>
                  <a:pt x="0" y="0"/>
                </a:moveTo>
                <a:lnTo>
                  <a:pt x="4023756" y="0"/>
                </a:lnTo>
                <a:lnTo>
                  <a:pt x="4023756" y="2786333"/>
                </a:lnTo>
                <a:lnTo>
                  <a:pt x="0" y="2786333"/>
                </a:lnTo>
                <a:lnTo>
                  <a:pt x="0" y="0"/>
                </a:lnTo>
                <a:close/>
              </a:path>
            </a:pathLst>
          </a:custGeom>
          <a:blipFill>
            <a:blip r:embed="rId6"/>
            <a:stretch>
              <a:fillRect l="0" t="-9240" r="0" b="-9240"/>
            </a:stretch>
          </a:blipFill>
        </p:spPr>
      </p:sp>
      <p:grpSp>
        <p:nvGrpSpPr>
          <p:cNvPr name="Group 6" id="6"/>
          <p:cNvGrpSpPr/>
          <p:nvPr/>
        </p:nvGrpSpPr>
        <p:grpSpPr>
          <a:xfrm rot="0">
            <a:off x="12350667" y="-476016"/>
            <a:ext cx="6793464" cy="6793464"/>
            <a:chOff x="0" y="0"/>
            <a:chExt cx="9057952" cy="9057952"/>
          </a:xfrm>
        </p:grpSpPr>
        <p:grpSp>
          <p:nvGrpSpPr>
            <p:cNvPr name="Group 7" id="7"/>
            <p:cNvGrpSpPr/>
            <p:nvPr/>
          </p:nvGrpSpPr>
          <p:grpSpPr>
            <a:xfrm rot="0">
              <a:off x="0" y="0"/>
              <a:ext cx="9057952" cy="9057952"/>
              <a:chOff x="0" y="0"/>
              <a:chExt cx="812800" cy="812800"/>
            </a:xfrm>
          </p:grpSpPr>
          <p:sp>
            <p:nvSpPr>
              <p:cNvPr name="Freeform 8" id="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9" id="9"/>
              <p:cNvSpPr txBox="true"/>
              <p:nvPr/>
            </p:nvSpPr>
            <p:spPr>
              <a:xfrm>
                <a:off x="76200" y="57150"/>
                <a:ext cx="660400" cy="679450"/>
              </a:xfrm>
              <a:prstGeom prst="rect">
                <a:avLst/>
              </a:prstGeom>
            </p:spPr>
            <p:txBody>
              <a:bodyPr anchor="ctr" rtlCol="false" tIns="50800" lIns="50800" bIns="50800" rIns="50800"/>
              <a:lstStyle/>
              <a:p>
                <a:pPr algn="ctr">
                  <a:lnSpc>
                    <a:spcPts val="979"/>
                  </a:lnSpc>
                </a:pPr>
              </a:p>
            </p:txBody>
          </p:sp>
        </p:grpSp>
        <p:grpSp>
          <p:nvGrpSpPr>
            <p:cNvPr name="Group 10" id="10"/>
            <p:cNvGrpSpPr>
              <a:grpSpLocks noChangeAspect="true"/>
            </p:cNvGrpSpPr>
            <p:nvPr/>
          </p:nvGrpSpPr>
          <p:grpSpPr>
            <a:xfrm rot="0">
              <a:off x="721461" y="721476"/>
              <a:ext cx="7615031" cy="7615000"/>
              <a:chOff x="0" y="0"/>
              <a:chExt cx="6350000" cy="6349975"/>
            </a:xfrm>
          </p:grpSpPr>
          <p:sp>
            <p:nvSpPr>
              <p:cNvPr name="Freeform 11" id="11"/>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7"/>
                <a:stretch>
                  <a:fillRect l="-40966" t="0" r="-36811" b="0"/>
                </a:stretch>
              </a:blipFill>
            </p:spPr>
          </p:sp>
        </p:grpSp>
      </p:grpSp>
      <p:grpSp>
        <p:nvGrpSpPr>
          <p:cNvPr name="Group 12" id="12"/>
          <p:cNvGrpSpPr/>
          <p:nvPr/>
        </p:nvGrpSpPr>
        <p:grpSpPr>
          <a:xfrm rot="0">
            <a:off x="11899554" y="5143500"/>
            <a:ext cx="5596022" cy="5596022"/>
            <a:chOff x="0" y="0"/>
            <a:chExt cx="7461363" cy="7461363"/>
          </a:xfrm>
        </p:grpSpPr>
        <p:grpSp>
          <p:nvGrpSpPr>
            <p:cNvPr name="Group 13" id="13"/>
            <p:cNvGrpSpPr/>
            <p:nvPr/>
          </p:nvGrpSpPr>
          <p:grpSpPr>
            <a:xfrm rot="0">
              <a:off x="0" y="0"/>
              <a:ext cx="7461363" cy="7461363"/>
              <a:chOff x="0" y="0"/>
              <a:chExt cx="812800" cy="812800"/>
            </a:xfrm>
          </p:grpSpPr>
          <p:sp>
            <p:nvSpPr>
              <p:cNvPr name="Freeform 14" id="1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15" id="15"/>
              <p:cNvSpPr txBox="true"/>
              <p:nvPr/>
            </p:nvSpPr>
            <p:spPr>
              <a:xfrm>
                <a:off x="76200" y="57150"/>
                <a:ext cx="660400" cy="679450"/>
              </a:xfrm>
              <a:prstGeom prst="rect">
                <a:avLst/>
              </a:prstGeom>
            </p:spPr>
            <p:txBody>
              <a:bodyPr anchor="ctr" rtlCol="false" tIns="50800" lIns="50800" bIns="50800" rIns="50800"/>
              <a:lstStyle/>
              <a:p>
                <a:pPr algn="ctr">
                  <a:lnSpc>
                    <a:spcPts val="980"/>
                  </a:lnSpc>
                </a:pPr>
              </a:p>
            </p:txBody>
          </p:sp>
        </p:grpSp>
        <p:grpSp>
          <p:nvGrpSpPr>
            <p:cNvPr name="Group 16" id="16"/>
            <p:cNvGrpSpPr>
              <a:grpSpLocks noChangeAspect="true"/>
            </p:cNvGrpSpPr>
            <p:nvPr/>
          </p:nvGrpSpPr>
          <p:grpSpPr>
            <a:xfrm rot="0">
              <a:off x="582048" y="582060"/>
              <a:ext cx="6297268" cy="6297242"/>
              <a:chOff x="0" y="0"/>
              <a:chExt cx="6350000" cy="6349975"/>
            </a:xfrm>
          </p:grpSpPr>
          <p:sp>
            <p:nvSpPr>
              <p:cNvPr name="Freeform 17" id="17"/>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8"/>
                <a:stretch>
                  <a:fillRect l="-27350" t="-4098" r="-54650" b="-17236"/>
                </a:stretch>
              </a:blipFill>
            </p:spPr>
          </p:sp>
        </p:grpSp>
      </p:grpSp>
      <p:grpSp>
        <p:nvGrpSpPr>
          <p:cNvPr name="Group 18" id="18"/>
          <p:cNvGrpSpPr/>
          <p:nvPr/>
        </p:nvGrpSpPr>
        <p:grpSpPr>
          <a:xfrm rot="0">
            <a:off x="-5405450" y="7222905"/>
            <a:ext cx="15424599" cy="1437211"/>
            <a:chOff x="0" y="0"/>
            <a:chExt cx="20566133" cy="1916282"/>
          </a:xfrm>
        </p:grpSpPr>
        <p:grpSp>
          <p:nvGrpSpPr>
            <p:cNvPr name="Group 19" id="19"/>
            <p:cNvGrpSpPr/>
            <p:nvPr/>
          </p:nvGrpSpPr>
          <p:grpSpPr>
            <a:xfrm rot="0">
              <a:off x="0" y="0"/>
              <a:ext cx="13936116" cy="1916282"/>
              <a:chOff x="0" y="0"/>
              <a:chExt cx="1389393" cy="191048"/>
            </a:xfrm>
          </p:grpSpPr>
          <p:sp>
            <p:nvSpPr>
              <p:cNvPr name="Freeform 20" id="20"/>
              <p:cNvSpPr/>
              <p:nvPr/>
            </p:nvSpPr>
            <p:spPr>
              <a:xfrm flipH="false" flipV="false" rot="0">
                <a:off x="0" y="0"/>
                <a:ext cx="1389393" cy="191048"/>
              </a:xfrm>
              <a:custGeom>
                <a:avLst/>
                <a:gdLst/>
                <a:ahLst/>
                <a:cxnLst/>
                <a:rect r="r" b="b" t="t" l="l"/>
                <a:pathLst>
                  <a:path h="191048" w="1389393">
                    <a:moveTo>
                      <a:pt x="0" y="0"/>
                    </a:moveTo>
                    <a:lnTo>
                      <a:pt x="1389393" y="0"/>
                    </a:lnTo>
                    <a:lnTo>
                      <a:pt x="1389393" y="191048"/>
                    </a:lnTo>
                    <a:lnTo>
                      <a:pt x="0" y="191048"/>
                    </a:lnTo>
                    <a:close/>
                  </a:path>
                </a:pathLst>
              </a:custGeom>
              <a:solidFill>
                <a:srgbClr val="FFFFFF"/>
              </a:solidFill>
            </p:spPr>
          </p:sp>
          <p:sp>
            <p:nvSpPr>
              <p:cNvPr name="TextBox 21" id="21"/>
              <p:cNvSpPr txBox="true"/>
              <p:nvPr/>
            </p:nvSpPr>
            <p:spPr>
              <a:xfrm>
                <a:off x="0" y="-28575"/>
                <a:ext cx="1389393" cy="219623"/>
              </a:xfrm>
              <a:prstGeom prst="rect">
                <a:avLst/>
              </a:prstGeom>
            </p:spPr>
            <p:txBody>
              <a:bodyPr anchor="ctr" rtlCol="false" tIns="50800" lIns="50800" bIns="50800" rIns="50800"/>
              <a:lstStyle/>
              <a:p>
                <a:pPr algn="ctr">
                  <a:lnSpc>
                    <a:spcPts val="1797"/>
                  </a:lnSpc>
                </a:pPr>
              </a:p>
            </p:txBody>
          </p:sp>
        </p:grpSp>
        <p:sp>
          <p:nvSpPr>
            <p:cNvPr name="Freeform 22" id="22"/>
            <p:cNvSpPr/>
            <p:nvPr/>
          </p:nvSpPr>
          <p:spPr>
            <a:xfrm flipH="false" flipV="false" rot="-5400000">
              <a:off x="16235184" y="-2414667"/>
              <a:ext cx="1916282" cy="6745616"/>
            </a:xfrm>
            <a:custGeom>
              <a:avLst/>
              <a:gdLst/>
              <a:ahLst/>
              <a:cxnLst/>
              <a:rect r="r" b="b" t="t" l="l"/>
              <a:pathLst>
                <a:path h="6745616" w="1916282">
                  <a:moveTo>
                    <a:pt x="0" y="0"/>
                  </a:moveTo>
                  <a:lnTo>
                    <a:pt x="1916282" y="0"/>
                  </a:lnTo>
                  <a:lnTo>
                    <a:pt x="1916282" y="6745616"/>
                  </a:lnTo>
                  <a:lnTo>
                    <a:pt x="0" y="6745616"/>
                  </a:lnTo>
                  <a:lnTo>
                    <a:pt x="0" y="0"/>
                  </a:lnTo>
                  <a:close/>
                </a:path>
              </a:pathLst>
            </a:custGeom>
            <a:blipFill>
              <a:blip r:embed="rId9"/>
              <a:stretch>
                <a:fillRect l="-927703" t="0" r="-380359" b="0"/>
              </a:stretch>
            </a:blipFill>
          </p:spPr>
        </p:sp>
      </p:grpSp>
      <p:sp>
        <p:nvSpPr>
          <p:cNvPr name="Freeform 23" id="23"/>
          <p:cNvSpPr/>
          <p:nvPr/>
        </p:nvSpPr>
        <p:spPr>
          <a:xfrm flipH="false" flipV="false" rot="0">
            <a:off x="400972" y="7222905"/>
            <a:ext cx="4003486" cy="1437211"/>
          </a:xfrm>
          <a:custGeom>
            <a:avLst/>
            <a:gdLst/>
            <a:ahLst/>
            <a:cxnLst/>
            <a:rect r="r" b="b" t="t" l="l"/>
            <a:pathLst>
              <a:path h="1437211" w="4003486">
                <a:moveTo>
                  <a:pt x="0" y="0"/>
                </a:moveTo>
                <a:lnTo>
                  <a:pt x="4003486" y="0"/>
                </a:lnTo>
                <a:lnTo>
                  <a:pt x="4003486" y="1437212"/>
                </a:lnTo>
                <a:lnTo>
                  <a:pt x="0" y="1437212"/>
                </a:lnTo>
                <a:lnTo>
                  <a:pt x="0" y="0"/>
                </a:lnTo>
                <a:close/>
              </a:path>
            </a:pathLst>
          </a:custGeom>
          <a:blipFill>
            <a:blip r:embed="rId10"/>
            <a:stretch>
              <a:fillRect l="0" t="-6915" r="0" b="0"/>
            </a:stretch>
          </a:blipFill>
        </p:spPr>
      </p:sp>
      <p:sp>
        <p:nvSpPr>
          <p:cNvPr name="Freeform 24" id="24"/>
          <p:cNvSpPr/>
          <p:nvPr/>
        </p:nvSpPr>
        <p:spPr>
          <a:xfrm flipH="false" flipV="false" rot="0">
            <a:off x="4531048" y="7334008"/>
            <a:ext cx="3081537" cy="1215006"/>
          </a:xfrm>
          <a:custGeom>
            <a:avLst/>
            <a:gdLst/>
            <a:ahLst/>
            <a:cxnLst/>
            <a:rect r="r" b="b" t="t" l="l"/>
            <a:pathLst>
              <a:path h="1215006" w="3081537">
                <a:moveTo>
                  <a:pt x="0" y="0"/>
                </a:moveTo>
                <a:lnTo>
                  <a:pt x="3081537" y="0"/>
                </a:lnTo>
                <a:lnTo>
                  <a:pt x="3081537" y="1215006"/>
                </a:lnTo>
                <a:lnTo>
                  <a:pt x="0" y="1215006"/>
                </a:lnTo>
                <a:lnTo>
                  <a:pt x="0" y="0"/>
                </a:lnTo>
                <a:close/>
              </a:path>
            </a:pathLst>
          </a:custGeom>
          <a:blipFill>
            <a:blip r:embed="rId11"/>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94741" y="530742"/>
            <a:ext cx="10438702" cy="807140"/>
            <a:chOff x="0" y="0"/>
            <a:chExt cx="2749288" cy="212580"/>
          </a:xfrm>
        </p:grpSpPr>
        <p:sp>
          <p:nvSpPr>
            <p:cNvPr name="Freeform 3" id="3"/>
            <p:cNvSpPr/>
            <p:nvPr/>
          </p:nvSpPr>
          <p:spPr>
            <a:xfrm flipH="false" flipV="false" rot="0">
              <a:off x="0" y="0"/>
              <a:ext cx="2749288" cy="212580"/>
            </a:xfrm>
            <a:custGeom>
              <a:avLst/>
              <a:gdLst/>
              <a:ahLst/>
              <a:cxnLst/>
              <a:rect r="r" b="b" t="t" l="l"/>
              <a:pathLst>
                <a:path h="212580" w="2749288">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sp>
        <p:sp>
          <p:nvSpPr>
            <p:cNvPr name="TextBox 4" id="4"/>
            <p:cNvSpPr txBox="true"/>
            <p:nvPr/>
          </p:nvSpPr>
          <p:spPr>
            <a:xfrm>
              <a:off x="0" y="0"/>
              <a:ext cx="2749288" cy="212580"/>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CHEMICAL HANDLING</a:t>
              </a:r>
            </a:p>
          </p:txBody>
        </p:sp>
      </p:grpSp>
      <p:grpSp>
        <p:nvGrpSpPr>
          <p:cNvPr name="Group 5" id="5"/>
          <p:cNvGrpSpPr/>
          <p:nvPr/>
        </p:nvGrpSpPr>
        <p:grpSpPr>
          <a:xfrm rot="0">
            <a:off x="2094741" y="1583039"/>
            <a:ext cx="10438702" cy="807140"/>
            <a:chOff x="0" y="0"/>
            <a:chExt cx="2749288" cy="212580"/>
          </a:xfrm>
        </p:grpSpPr>
        <p:sp>
          <p:nvSpPr>
            <p:cNvPr name="Freeform 6" id="6"/>
            <p:cNvSpPr/>
            <p:nvPr/>
          </p:nvSpPr>
          <p:spPr>
            <a:xfrm flipH="false" flipV="false" rot="0">
              <a:off x="0" y="0"/>
              <a:ext cx="2749288" cy="212580"/>
            </a:xfrm>
            <a:custGeom>
              <a:avLst/>
              <a:gdLst/>
              <a:ahLst/>
              <a:cxnLst/>
              <a:rect r="r" b="b" t="t" l="l"/>
              <a:pathLst>
                <a:path h="212580" w="2749288">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sp>
        <p:sp>
          <p:nvSpPr>
            <p:cNvPr name="TextBox 7" id="7"/>
            <p:cNvSpPr txBox="true"/>
            <p:nvPr/>
          </p:nvSpPr>
          <p:spPr>
            <a:xfrm>
              <a:off x="0" y="0"/>
              <a:ext cx="2749288" cy="212580"/>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FIRST AID</a:t>
              </a:r>
            </a:p>
          </p:txBody>
        </p:sp>
      </p:grpSp>
      <p:grpSp>
        <p:nvGrpSpPr>
          <p:cNvPr name="Group 8" id="8"/>
          <p:cNvGrpSpPr/>
          <p:nvPr/>
        </p:nvGrpSpPr>
        <p:grpSpPr>
          <a:xfrm rot="0">
            <a:off x="2094741" y="2635336"/>
            <a:ext cx="10438702" cy="807140"/>
            <a:chOff x="0" y="0"/>
            <a:chExt cx="2749288" cy="212580"/>
          </a:xfrm>
        </p:grpSpPr>
        <p:sp>
          <p:nvSpPr>
            <p:cNvPr name="Freeform 9" id="9"/>
            <p:cNvSpPr/>
            <p:nvPr/>
          </p:nvSpPr>
          <p:spPr>
            <a:xfrm flipH="false" flipV="false" rot="0">
              <a:off x="0" y="0"/>
              <a:ext cx="2749288" cy="212580"/>
            </a:xfrm>
            <a:custGeom>
              <a:avLst/>
              <a:gdLst/>
              <a:ahLst/>
              <a:cxnLst/>
              <a:rect r="r" b="b" t="t" l="l"/>
              <a:pathLst>
                <a:path h="212580" w="2749288">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sp>
        <p:sp>
          <p:nvSpPr>
            <p:cNvPr name="TextBox 10" id="10"/>
            <p:cNvSpPr txBox="true"/>
            <p:nvPr/>
          </p:nvSpPr>
          <p:spPr>
            <a:xfrm>
              <a:off x="0" y="0"/>
              <a:ext cx="2749288" cy="212580"/>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LOW STRESS STOCK HANDLING</a:t>
              </a:r>
            </a:p>
          </p:txBody>
        </p:sp>
      </p:grpSp>
      <p:grpSp>
        <p:nvGrpSpPr>
          <p:cNvPr name="Group 11" id="11"/>
          <p:cNvGrpSpPr/>
          <p:nvPr/>
        </p:nvGrpSpPr>
        <p:grpSpPr>
          <a:xfrm rot="0">
            <a:off x="2094741" y="3687633"/>
            <a:ext cx="10438702" cy="807140"/>
            <a:chOff x="0" y="0"/>
            <a:chExt cx="2749288" cy="212580"/>
          </a:xfrm>
        </p:grpSpPr>
        <p:sp>
          <p:nvSpPr>
            <p:cNvPr name="Freeform 12" id="12"/>
            <p:cNvSpPr/>
            <p:nvPr/>
          </p:nvSpPr>
          <p:spPr>
            <a:xfrm flipH="false" flipV="false" rot="0">
              <a:off x="0" y="0"/>
              <a:ext cx="2749288" cy="212580"/>
            </a:xfrm>
            <a:custGeom>
              <a:avLst/>
              <a:gdLst/>
              <a:ahLst/>
              <a:cxnLst/>
              <a:rect r="r" b="b" t="t" l="l"/>
              <a:pathLst>
                <a:path h="212580" w="2749288">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sp>
        <p:sp>
          <p:nvSpPr>
            <p:cNvPr name="TextBox 13" id="13"/>
            <p:cNvSpPr txBox="true"/>
            <p:nvPr/>
          </p:nvSpPr>
          <p:spPr>
            <a:xfrm>
              <a:off x="0" y="0"/>
              <a:ext cx="2749288" cy="212580"/>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MOTORBIKE TRAINING</a:t>
              </a:r>
            </a:p>
          </p:txBody>
        </p:sp>
      </p:grpSp>
      <p:grpSp>
        <p:nvGrpSpPr>
          <p:cNvPr name="Group 14" id="14"/>
          <p:cNvGrpSpPr/>
          <p:nvPr/>
        </p:nvGrpSpPr>
        <p:grpSpPr>
          <a:xfrm rot="0">
            <a:off x="2094741" y="4739930"/>
            <a:ext cx="10438702" cy="807140"/>
            <a:chOff x="0" y="0"/>
            <a:chExt cx="2749288" cy="212580"/>
          </a:xfrm>
        </p:grpSpPr>
        <p:sp>
          <p:nvSpPr>
            <p:cNvPr name="Freeform 15" id="15"/>
            <p:cNvSpPr/>
            <p:nvPr/>
          </p:nvSpPr>
          <p:spPr>
            <a:xfrm flipH="false" flipV="false" rot="0">
              <a:off x="0" y="0"/>
              <a:ext cx="2749288" cy="212580"/>
            </a:xfrm>
            <a:custGeom>
              <a:avLst/>
              <a:gdLst/>
              <a:ahLst/>
              <a:cxnLst/>
              <a:rect r="r" b="b" t="t" l="l"/>
              <a:pathLst>
                <a:path h="212580" w="2749288">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sp>
        <p:sp>
          <p:nvSpPr>
            <p:cNvPr name="TextBox 16" id="16"/>
            <p:cNvSpPr txBox="true"/>
            <p:nvPr/>
          </p:nvSpPr>
          <p:spPr>
            <a:xfrm>
              <a:off x="0" y="0"/>
              <a:ext cx="2749288" cy="212580"/>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TRUCK LICENSE</a:t>
              </a:r>
            </a:p>
          </p:txBody>
        </p:sp>
      </p:grpSp>
      <p:grpSp>
        <p:nvGrpSpPr>
          <p:cNvPr name="Group 17" id="17"/>
          <p:cNvGrpSpPr/>
          <p:nvPr/>
        </p:nvGrpSpPr>
        <p:grpSpPr>
          <a:xfrm rot="0">
            <a:off x="2094741" y="5792227"/>
            <a:ext cx="10438702" cy="807140"/>
            <a:chOff x="0" y="0"/>
            <a:chExt cx="2749288" cy="212580"/>
          </a:xfrm>
        </p:grpSpPr>
        <p:sp>
          <p:nvSpPr>
            <p:cNvPr name="Freeform 18" id="18"/>
            <p:cNvSpPr/>
            <p:nvPr/>
          </p:nvSpPr>
          <p:spPr>
            <a:xfrm flipH="false" flipV="false" rot="0">
              <a:off x="0" y="0"/>
              <a:ext cx="2749288" cy="212580"/>
            </a:xfrm>
            <a:custGeom>
              <a:avLst/>
              <a:gdLst/>
              <a:ahLst/>
              <a:cxnLst/>
              <a:rect r="r" b="b" t="t" l="l"/>
              <a:pathLst>
                <a:path h="212580" w="2749288">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sp>
        <p:sp>
          <p:nvSpPr>
            <p:cNvPr name="TextBox 19" id="19"/>
            <p:cNvSpPr txBox="true"/>
            <p:nvPr/>
          </p:nvSpPr>
          <p:spPr>
            <a:xfrm>
              <a:off x="0" y="0"/>
              <a:ext cx="2749288" cy="212580"/>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DAIRY NUTRITION</a:t>
              </a:r>
            </a:p>
          </p:txBody>
        </p:sp>
      </p:grpSp>
      <p:grpSp>
        <p:nvGrpSpPr>
          <p:cNvPr name="Group 20" id="20"/>
          <p:cNvGrpSpPr/>
          <p:nvPr/>
        </p:nvGrpSpPr>
        <p:grpSpPr>
          <a:xfrm rot="0">
            <a:off x="2094741" y="6844524"/>
            <a:ext cx="10438702" cy="807140"/>
            <a:chOff x="0" y="0"/>
            <a:chExt cx="2749288" cy="212580"/>
          </a:xfrm>
        </p:grpSpPr>
        <p:sp>
          <p:nvSpPr>
            <p:cNvPr name="Freeform 21" id="21"/>
            <p:cNvSpPr/>
            <p:nvPr/>
          </p:nvSpPr>
          <p:spPr>
            <a:xfrm flipH="false" flipV="false" rot="0">
              <a:off x="0" y="0"/>
              <a:ext cx="2749288" cy="212580"/>
            </a:xfrm>
            <a:custGeom>
              <a:avLst/>
              <a:gdLst/>
              <a:ahLst/>
              <a:cxnLst/>
              <a:rect r="r" b="b" t="t" l="l"/>
              <a:pathLst>
                <a:path h="212580" w="2749288">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sp>
        <p:sp>
          <p:nvSpPr>
            <p:cNvPr name="TextBox 22" id="22"/>
            <p:cNvSpPr txBox="true"/>
            <p:nvPr/>
          </p:nvSpPr>
          <p:spPr>
            <a:xfrm>
              <a:off x="0" y="0"/>
              <a:ext cx="2749288" cy="212580"/>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SHEARING SCHOOL</a:t>
              </a:r>
            </a:p>
          </p:txBody>
        </p:sp>
      </p:grpSp>
      <p:grpSp>
        <p:nvGrpSpPr>
          <p:cNvPr name="Group 23" id="23"/>
          <p:cNvGrpSpPr/>
          <p:nvPr/>
        </p:nvGrpSpPr>
        <p:grpSpPr>
          <a:xfrm rot="0">
            <a:off x="2094741" y="7896821"/>
            <a:ext cx="10438702" cy="807140"/>
            <a:chOff x="0" y="0"/>
            <a:chExt cx="2749288" cy="212580"/>
          </a:xfrm>
        </p:grpSpPr>
        <p:sp>
          <p:nvSpPr>
            <p:cNvPr name="Freeform 24" id="24"/>
            <p:cNvSpPr/>
            <p:nvPr/>
          </p:nvSpPr>
          <p:spPr>
            <a:xfrm flipH="false" flipV="false" rot="0">
              <a:off x="0" y="0"/>
              <a:ext cx="2749288" cy="212580"/>
            </a:xfrm>
            <a:custGeom>
              <a:avLst/>
              <a:gdLst/>
              <a:ahLst/>
              <a:cxnLst/>
              <a:rect r="r" b="b" t="t" l="l"/>
              <a:pathLst>
                <a:path h="212580" w="2749288">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sp>
        <p:sp>
          <p:nvSpPr>
            <p:cNvPr name="TextBox 25" id="25"/>
            <p:cNvSpPr txBox="true"/>
            <p:nvPr/>
          </p:nvSpPr>
          <p:spPr>
            <a:xfrm>
              <a:off x="0" y="0"/>
              <a:ext cx="2749288" cy="212580"/>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SCIENCE COMMUNICATIONS</a:t>
              </a:r>
            </a:p>
          </p:txBody>
        </p:sp>
      </p:grpSp>
      <p:grpSp>
        <p:nvGrpSpPr>
          <p:cNvPr name="Group 26" id="26"/>
          <p:cNvGrpSpPr/>
          <p:nvPr/>
        </p:nvGrpSpPr>
        <p:grpSpPr>
          <a:xfrm rot="0">
            <a:off x="2094741" y="8949118"/>
            <a:ext cx="10438702" cy="807140"/>
            <a:chOff x="0" y="0"/>
            <a:chExt cx="2749288" cy="212580"/>
          </a:xfrm>
        </p:grpSpPr>
        <p:sp>
          <p:nvSpPr>
            <p:cNvPr name="Freeform 27" id="27"/>
            <p:cNvSpPr/>
            <p:nvPr/>
          </p:nvSpPr>
          <p:spPr>
            <a:xfrm flipH="false" flipV="false" rot="0">
              <a:off x="0" y="0"/>
              <a:ext cx="2749288" cy="212580"/>
            </a:xfrm>
            <a:custGeom>
              <a:avLst/>
              <a:gdLst/>
              <a:ahLst/>
              <a:cxnLst/>
              <a:rect r="r" b="b" t="t" l="l"/>
              <a:pathLst>
                <a:path h="212580" w="2749288">
                  <a:moveTo>
                    <a:pt x="37824" y="0"/>
                  </a:moveTo>
                  <a:lnTo>
                    <a:pt x="2711463" y="0"/>
                  </a:lnTo>
                  <a:cubicBezTo>
                    <a:pt x="2721495" y="0"/>
                    <a:pt x="2731116" y="3985"/>
                    <a:pt x="2738209" y="11079"/>
                  </a:cubicBezTo>
                  <a:cubicBezTo>
                    <a:pt x="2745303" y="18172"/>
                    <a:pt x="2749288" y="27793"/>
                    <a:pt x="2749288" y="37824"/>
                  </a:cubicBezTo>
                  <a:lnTo>
                    <a:pt x="2749288" y="174756"/>
                  </a:lnTo>
                  <a:cubicBezTo>
                    <a:pt x="2749288" y="184787"/>
                    <a:pt x="2745303" y="194408"/>
                    <a:pt x="2738209" y="201502"/>
                  </a:cubicBezTo>
                  <a:cubicBezTo>
                    <a:pt x="2731116" y="208595"/>
                    <a:pt x="2721495" y="212580"/>
                    <a:pt x="2711463" y="212580"/>
                  </a:cubicBezTo>
                  <a:lnTo>
                    <a:pt x="37824" y="212580"/>
                  </a:lnTo>
                  <a:cubicBezTo>
                    <a:pt x="27793" y="212580"/>
                    <a:pt x="18172" y="208595"/>
                    <a:pt x="11079" y="201502"/>
                  </a:cubicBezTo>
                  <a:cubicBezTo>
                    <a:pt x="3985" y="194408"/>
                    <a:pt x="0" y="184787"/>
                    <a:pt x="0" y="174756"/>
                  </a:cubicBezTo>
                  <a:lnTo>
                    <a:pt x="0" y="37824"/>
                  </a:lnTo>
                  <a:cubicBezTo>
                    <a:pt x="0" y="27793"/>
                    <a:pt x="3985" y="18172"/>
                    <a:pt x="11079" y="11079"/>
                  </a:cubicBezTo>
                  <a:cubicBezTo>
                    <a:pt x="18172" y="3985"/>
                    <a:pt x="27793" y="0"/>
                    <a:pt x="37824" y="0"/>
                  </a:cubicBezTo>
                  <a:close/>
                </a:path>
              </a:pathLst>
            </a:custGeom>
            <a:solidFill>
              <a:srgbClr val="EB008C"/>
            </a:solidFill>
          </p:spPr>
        </p:sp>
        <p:sp>
          <p:nvSpPr>
            <p:cNvPr name="TextBox 28" id="28"/>
            <p:cNvSpPr txBox="true"/>
            <p:nvPr/>
          </p:nvSpPr>
          <p:spPr>
            <a:xfrm>
              <a:off x="0" y="0"/>
              <a:ext cx="2749288" cy="212580"/>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DRONE PILOTING</a:t>
              </a:r>
            </a:p>
          </p:txBody>
        </p:sp>
      </p:grpSp>
      <p:sp>
        <p:nvSpPr>
          <p:cNvPr name="Freeform 29" id="29"/>
          <p:cNvSpPr/>
          <p:nvPr/>
        </p:nvSpPr>
        <p:spPr>
          <a:xfrm flipH="false" flipV="false" rot="0">
            <a:off x="9885983" y="-782570"/>
            <a:ext cx="9676258" cy="11333340"/>
          </a:xfrm>
          <a:custGeom>
            <a:avLst/>
            <a:gdLst/>
            <a:ahLst/>
            <a:cxnLst/>
            <a:rect r="r" b="b" t="t" l="l"/>
            <a:pathLst>
              <a:path h="11333340" w="9676258">
                <a:moveTo>
                  <a:pt x="0" y="0"/>
                </a:moveTo>
                <a:lnTo>
                  <a:pt x="9676258" y="0"/>
                </a:lnTo>
                <a:lnTo>
                  <a:pt x="9676258" y="11333340"/>
                </a:lnTo>
                <a:lnTo>
                  <a:pt x="0" y="11333340"/>
                </a:lnTo>
                <a:lnTo>
                  <a:pt x="0" y="0"/>
                </a:lnTo>
                <a:close/>
              </a:path>
            </a:pathLst>
          </a:custGeom>
          <a:blipFill>
            <a:blip r:embed="rId3"/>
            <a:stretch>
              <a:fillRect l="-45412" t="0" r="-30275" b="0"/>
            </a:stretch>
          </a:blipFill>
        </p:spPr>
      </p:sp>
      <p:grpSp>
        <p:nvGrpSpPr>
          <p:cNvPr name="Group 30" id="30"/>
          <p:cNvGrpSpPr/>
          <p:nvPr/>
        </p:nvGrpSpPr>
        <p:grpSpPr>
          <a:xfrm rot="0">
            <a:off x="16635089" y="1688114"/>
            <a:ext cx="2113446" cy="2113446"/>
            <a:chOff x="0" y="0"/>
            <a:chExt cx="812800" cy="812800"/>
          </a:xfrm>
        </p:grpSpPr>
        <p:sp>
          <p:nvSpPr>
            <p:cNvPr name="Freeform 31" id="3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sp>
        <p:sp>
          <p:nvSpPr>
            <p:cNvPr name="TextBox 32" id="32"/>
            <p:cNvSpPr txBox="true"/>
            <p:nvPr/>
          </p:nvSpPr>
          <p:spPr>
            <a:xfrm>
              <a:off x="76200" y="76200"/>
              <a:ext cx="660400" cy="660400"/>
            </a:xfrm>
            <a:prstGeom prst="rect">
              <a:avLst/>
            </a:prstGeom>
          </p:spPr>
          <p:txBody>
            <a:bodyPr anchor="ctr" rtlCol="false" tIns="50800" lIns="50800" bIns="50800" rIns="50800"/>
            <a:lstStyle/>
            <a:p>
              <a:pPr algn="ctr">
                <a:lnSpc>
                  <a:spcPts val="2749"/>
                </a:lnSpc>
              </a:pPr>
            </a:p>
          </p:txBody>
        </p:sp>
      </p:grpSp>
      <p:sp>
        <p:nvSpPr>
          <p:cNvPr name="TextBox 33" id="33"/>
          <p:cNvSpPr txBox="true"/>
          <p:nvPr/>
        </p:nvSpPr>
        <p:spPr>
          <a:xfrm rot="-5400000">
            <a:off x="-3693596" y="4463174"/>
            <a:ext cx="9225516" cy="1360654"/>
          </a:xfrm>
          <a:prstGeom prst="rect">
            <a:avLst/>
          </a:prstGeom>
        </p:spPr>
        <p:txBody>
          <a:bodyPr anchor="t" rtlCol="false" tIns="0" lIns="0" bIns="0" rIns="0">
            <a:spAutoFit/>
          </a:bodyPr>
          <a:lstStyle/>
          <a:p>
            <a:pPr algn="ctr">
              <a:lnSpc>
                <a:spcPts val="10623"/>
              </a:lnSpc>
            </a:pPr>
            <a:r>
              <a:rPr lang="en-US" sz="7587" b="true">
                <a:solidFill>
                  <a:srgbClr val="000000"/>
                </a:solidFill>
                <a:latin typeface="Poppins Bold"/>
                <a:ea typeface="Poppins Bold"/>
                <a:cs typeface="Poppins Bold"/>
                <a:sym typeface="Poppins Bold"/>
              </a:rPr>
              <a:t>TRAINING SAMPLES</a:t>
            </a:r>
          </a:p>
        </p:txBody>
      </p:sp>
      <p:grpSp>
        <p:nvGrpSpPr>
          <p:cNvPr name="Group 34" id="34"/>
          <p:cNvGrpSpPr/>
          <p:nvPr/>
        </p:nvGrpSpPr>
        <p:grpSpPr>
          <a:xfrm rot="0">
            <a:off x="16635089" y="631289"/>
            <a:ext cx="794822" cy="794822"/>
            <a:chOff x="0" y="0"/>
            <a:chExt cx="812800" cy="812800"/>
          </a:xfrm>
        </p:grpSpPr>
        <p:sp>
          <p:nvSpPr>
            <p:cNvPr name="Freeform 35" id="3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sp>
        <p:sp>
          <p:nvSpPr>
            <p:cNvPr name="TextBox 36" id="36"/>
            <p:cNvSpPr txBox="true"/>
            <p:nvPr/>
          </p:nvSpPr>
          <p:spPr>
            <a:xfrm>
              <a:off x="76200" y="76200"/>
              <a:ext cx="660400" cy="660400"/>
            </a:xfrm>
            <a:prstGeom prst="rect">
              <a:avLst/>
            </a:prstGeom>
          </p:spPr>
          <p:txBody>
            <a:bodyPr anchor="ctr" rtlCol="false" tIns="50800" lIns="50800" bIns="50800" rIns="50800"/>
            <a:lstStyle/>
            <a:p>
              <a:pPr algn="ctr">
                <a:lnSpc>
                  <a:spcPts val="2749"/>
                </a:lnSpc>
              </a:pPr>
            </a:p>
          </p:txBody>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0" t="-38888" r="0" b="-38888"/>
            </a:stretch>
          </a:blipFill>
        </p:spPr>
      </p:sp>
      <p:grpSp>
        <p:nvGrpSpPr>
          <p:cNvPr name="Group 3" id="3"/>
          <p:cNvGrpSpPr/>
          <p:nvPr/>
        </p:nvGrpSpPr>
        <p:grpSpPr>
          <a:xfrm rot="0">
            <a:off x="-12700" y="0"/>
            <a:ext cx="10071502" cy="10287000"/>
            <a:chOff x="0" y="0"/>
            <a:chExt cx="2652577" cy="2709333"/>
          </a:xfrm>
        </p:grpSpPr>
        <p:sp>
          <p:nvSpPr>
            <p:cNvPr name="Freeform 4" id="4"/>
            <p:cNvSpPr/>
            <p:nvPr/>
          </p:nvSpPr>
          <p:spPr>
            <a:xfrm flipH="false" flipV="false" rot="0">
              <a:off x="0" y="0"/>
              <a:ext cx="2652577" cy="2709333"/>
            </a:xfrm>
            <a:custGeom>
              <a:avLst/>
              <a:gdLst/>
              <a:ahLst/>
              <a:cxnLst/>
              <a:rect r="r" b="b" t="t" l="l"/>
              <a:pathLst>
                <a:path h="2709333" w="2652577">
                  <a:moveTo>
                    <a:pt x="0" y="0"/>
                  </a:moveTo>
                  <a:lnTo>
                    <a:pt x="2652577" y="0"/>
                  </a:lnTo>
                  <a:lnTo>
                    <a:pt x="2652577" y="2709333"/>
                  </a:lnTo>
                  <a:lnTo>
                    <a:pt x="0" y="2709333"/>
                  </a:lnTo>
                  <a:close/>
                </a:path>
              </a:pathLst>
            </a:custGeom>
            <a:solidFill>
              <a:srgbClr val="00ADED"/>
            </a:solidFill>
          </p:spPr>
        </p:sp>
        <p:sp>
          <p:nvSpPr>
            <p:cNvPr name="TextBox 5" id="5"/>
            <p:cNvSpPr txBox="true"/>
            <p:nvPr/>
          </p:nvSpPr>
          <p:spPr>
            <a:xfrm>
              <a:off x="0" y="-114300"/>
              <a:ext cx="2652577" cy="2823633"/>
            </a:xfrm>
            <a:prstGeom prst="rect">
              <a:avLst/>
            </a:prstGeom>
          </p:spPr>
          <p:txBody>
            <a:bodyPr anchor="ctr" rtlCol="false" tIns="50800" lIns="50800" bIns="50800" rIns="50800"/>
            <a:lstStyle/>
            <a:p>
              <a:pPr algn="ctr">
                <a:lnSpc>
                  <a:spcPts val="3150"/>
                </a:lnSpc>
              </a:pPr>
            </a:p>
          </p:txBody>
        </p:sp>
      </p:grpSp>
      <p:sp>
        <p:nvSpPr>
          <p:cNvPr name="Freeform 6" id="6"/>
          <p:cNvSpPr/>
          <p:nvPr/>
        </p:nvSpPr>
        <p:spPr>
          <a:xfrm flipH="false" flipV="false" rot="0">
            <a:off x="5037335" y="3385413"/>
            <a:ext cx="4726301" cy="7083293"/>
          </a:xfrm>
          <a:custGeom>
            <a:avLst/>
            <a:gdLst/>
            <a:ahLst/>
            <a:cxnLst/>
            <a:rect r="r" b="b" t="t" l="l"/>
            <a:pathLst>
              <a:path h="7083293" w="4726301">
                <a:moveTo>
                  <a:pt x="0" y="0"/>
                </a:moveTo>
                <a:lnTo>
                  <a:pt x="4726301" y="0"/>
                </a:lnTo>
                <a:lnTo>
                  <a:pt x="4726301" y="7083292"/>
                </a:lnTo>
                <a:lnTo>
                  <a:pt x="0" y="7083292"/>
                </a:lnTo>
                <a:lnTo>
                  <a:pt x="0" y="0"/>
                </a:lnTo>
                <a:close/>
              </a:path>
            </a:pathLst>
          </a:custGeom>
          <a:blipFill>
            <a:blip r:embed="rId4"/>
            <a:stretch>
              <a:fillRect l="-50034" t="0" r="-50034" b="0"/>
            </a:stretch>
          </a:blipFill>
        </p:spPr>
      </p:sp>
      <p:sp>
        <p:nvSpPr>
          <p:cNvPr name="Freeform 7" id="7"/>
          <p:cNvSpPr/>
          <p:nvPr/>
        </p:nvSpPr>
        <p:spPr>
          <a:xfrm flipH="false" flipV="false" rot="0">
            <a:off x="336016" y="6916300"/>
            <a:ext cx="4390285" cy="3552405"/>
          </a:xfrm>
          <a:custGeom>
            <a:avLst/>
            <a:gdLst/>
            <a:ahLst/>
            <a:cxnLst/>
            <a:rect r="r" b="b" t="t" l="l"/>
            <a:pathLst>
              <a:path h="3552405" w="4390285">
                <a:moveTo>
                  <a:pt x="0" y="0"/>
                </a:moveTo>
                <a:lnTo>
                  <a:pt x="4390285" y="0"/>
                </a:lnTo>
                <a:lnTo>
                  <a:pt x="4390285" y="3552405"/>
                </a:lnTo>
                <a:lnTo>
                  <a:pt x="0" y="3552405"/>
                </a:lnTo>
                <a:lnTo>
                  <a:pt x="0" y="0"/>
                </a:lnTo>
                <a:close/>
              </a:path>
            </a:pathLst>
          </a:custGeom>
          <a:blipFill>
            <a:blip r:embed="rId5"/>
            <a:stretch>
              <a:fillRect l="0" t="-32490" r="0" b="-32490"/>
            </a:stretch>
          </a:blipFill>
        </p:spPr>
      </p:sp>
      <p:sp>
        <p:nvSpPr>
          <p:cNvPr name="Freeform 8" id="8"/>
          <p:cNvSpPr/>
          <p:nvPr/>
        </p:nvSpPr>
        <p:spPr>
          <a:xfrm flipH="false" flipV="false" rot="0">
            <a:off x="5037335" y="-136279"/>
            <a:ext cx="4726301" cy="3210278"/>
          </a:xfrm>
          <a:custGeom>
            <a:avLst/>
            <a:gdLst/>
            <a:ahLst/>
            <a:cxnLst/>
            <a:rect r="r" b="b" t="t" l="l"/>
            <a:pathLst>
              <a:path h="3210278" w="4726301">
                <a:moveTo>
                  <a:pt x="0" y="0"/>
                </a:moveTo>
                <a:lnTo>
                  <a:pt x="4726301" y="0"/>
                </a:lnTo>
                <a:lnTo>
                  <a:pt x="4726301" y="3210278"/>
                </a:lnTo>
                <a:lnTo>
                  <a:pt x="0" y="3210278"/>
                </a:lnTo>
                <a:lnTo>
                  <a:pt x="0" y="0"/>
                </a:lnTo>
                <a:close/>
              </a:path>
            </a:pathLst>
          </a:custGeom>
          <a:blipFill>
            <a:blip r:embed="rId6"/>
            <a:stretch>
              <a:fillRect l="-1035" t="0" r="-1035" b="0"/>
            </a:stretch>
          </a:blipFill>
        </p:spPr>
      </p:sp>
      <p:sp>
        <p:nvSpPr>
          <p:cNvPr name="Freeform 9" id="9"/>
          <p:cNvSpPr/>
          <p:nvPr/>
        </p:nvSpPr>
        <p:spPr>
          <a:xfrm flipH="false" flipV="false" rot="0">
            <a:off x="336016" y="360993"/>
            <a:ext cx="4390285" cy="6253683"/>
          </a:xfrm>
          <a:custGeom>
            <a:avLst/>
            <a:gdLst/>
            <a:ahLst/>
            <a:cxnLst/>
            <a:rect r="r" b="b" t="t" l="l"/>
            <a:pathLst>
              <a:path h="6253683" w="4390285">
                <a:moveTo>
                  <a:pt x="0" y="0"/>
                </a:moveTo>
                <a:lnTo>
                  <a:pt x="4390285" y="0"/>
                </a:lnTo>
                <a:lnTo>
                  <a:pt x="4390285" y="6253682"/>
                </a:lnTo>
                <a:lnTo>
                  <a:pt x="0" y="6253682"/>
                </a:lnTo>
                <a:lnTo>
                  <a:pt x="0" y="0"/>
                </a:lnTo>
                <a:close/>
              </a:path>
            </a:pathLst>
          </a:custGeom>
          <a:blipFill>
            <a:blip r:embed="rId7"/>
            <a:stretch>
              <a:fillRect l="-57027" t="0" r="-57027" b="0"/>
            </a:stretch>
          </a:blipFill>
        </p:spPr>
      </p:sp>
      <p:sp>
        <p:nvSpPr>
          <p:cNvPr name="TextBox 10" id="10"/>
          <p:cNvSpPr txBox="true"/>
          <p:nvPr/>
        </p:nvSpPr>
        <p:spPr>
          <a:xfrm rot="0">
            <a:off x="10176957" y="604764"/>
            <a:ext cx="8224075" cy="1956054"/>
          </a:xfrm>
          <a:prstGeom prst="rect">
            <a:avLst/>
          </a:prstGeom>
        </p:spPr>
        <p:txBody>
          <a:bodyPr anchor="t" rtlCol="false" tIns="0" lIns="0" bIns="0" rIns="0">
            <a:spAutoFit/>
          </a:bodyPr>
          <a:lstStyle/>
          <a:p>
            <a:pPr algn="l">
              <a:lnSpc>
                <a:spcPts val="7686"/>
              </a:lnSpc>
            </a:pPr>
            <a:r>
              <a:rPr lang="en-US" sz="5490" b="true">
                <a:solidFill>
                  <a:srgbClr val="000000"/>
                </a:solidFill>
                <a:latin typeface="Poppins Bold"/>
                <a:ea typeface="Poppins Bold"/>
                <a:cs typeface="Poppins Bold"/>
                <a:sym typeface="Poppins Bold"/>
              </a:rPr>
              <a:t>WHAT INDUSTRY EVENTS CAN I ATTEND?</a:t>
            </a:r>
          </a:p>
        </p:txBody>
      </p:sp>
      <p:sp>
        <p:nvSpPr>
          <p:cNvPr name="TextBox 11" id="11"/>
          <p:cNvSpPr txBox="true"/>
          <p:nvPr/>
        </p:nvSpPr>
        <p:spPr>
          <a:xfrm rot="0">
            <a:off x="10606082" y="2873974"/>
            <a:ext cx="5520413" cy="6149976"/>
          </a:xfrm>
          <a:prstGeom prst="rect">
            <a:avLst/>
          </a:prstGeom>
        </p:spPr>
        <p:txBody>
          <a:bodyPr anchor="t" rtlCol="false" tIns="0" lIns="0" bIns="0" rIns="0">
            <a:spAutoFit/>
          </a:bodyPr>
          <a:lstStyle/>
          <a:p>
            <a:pPr algn="l" marL="539748" indent="-269874" lvl="1">
              <a:lnSpc>
                <a:spcPts val="4899"/>
              </a:lnSpc>
              <a:buFont typeface="Arial"/>
              <a:buChar char="•"/>
            </a:pPr>
            <a:r>
              <a:rPr lang="en-US" sz="2499">
                <a:solidFill>
                  <a:srgbClr val="000000"/>
                </a:solidFill>
                <a:latin typeface="Poppins"/>
                <a:ea typeface="Poppins"/>
                <a:cs typeface="Poppins"/>
                <a:sym typeface="Poppins"/>
              </a:rPr>
              <a:t>Australian Dairy Conference</a:t>
            </a:r>
          </a:p>
          <a:p>
            <a:pPr algn="l" marL="539748" indent="-269874" lvl="1">
              <a:lnSpc>
                <a:spcPts val="4899"/>
              </a:lnSpc>
              <a:buFont typeface="Arial"/>
              <a:buChar char="•"/>
            </a:pPr>
            <a:r>
              <a:rPr lang="en-US" sz="2499">
                <a:solidFill>
                  <a:srgbClr val="000000"/>
                </a:solidFill>
                <a:latin typeface="Poppins"/>
                <a:ea typeface="Poppins"/>
                <a:cs typeface="Poppins"/>
                <a:sym typeface="Poppins"/>
              </a:rPr>
              <a:t>Innovation Generation</a:t>
            </a:r>
          </a:p>
          <a:p>
            <a:pPr algn="l" marL="539748" indent="-269874" lvl="1">
              <a:lnSpc>
                <a:spcPts val="4899"/>
              </a:lnSpc>
              <a:buFont typeface="Arial"/>
              <a:buChar char="•"/>
            </a:pPr>
            <a:r>
              <a:rPr lang="en-US" sz="2499">
                <a:solidFill>
                  <a:srgbClr val="000000"/>
                </a:solidFill>
                <a:latin typeface="Poppins"/>
                <a:ea typeface="Poppins"/>
                <a:cs typeface="Poppins"/>
                <a:sym typeface="Poppins"/>
              </a:rPr>
              <a:t>Young Beef Producers Forum</a:t>
            </a:r>
          </a:p>
          <a:p>
            <a:pPr algn="l" marL="539748" indent="-269874" lvl="1">
              <a:lnSpc>
                <a:spcPts val="4899"/>
              </a:lnSpc>
              <a:buFont typeface="Arial"/>
              <a:buChar char="•"/>
            </a:pPr>
            <a:r>
              <a:rPr lang="en-US" sz="2499">
                <a:solidFill>
                  <a:srgbClr val="000000"/>
                </a:solidFill>
                <a:latin typeface="Poppins"/>
                <a:ea typeface="Poppins"/>
                <a:cs typeface="Poppins"/>
                <a:sym typeface="Poppins"/>
              </a:rPr>
              <a:t>Cotton Collective</a:t>
            </a:r>
          </a:p>
          <a:p>
            <a:pPr algn="l" marL="539748" indent="-269874" lvl="1">
              <a:lnSpc>
                <a:spcPts val="4899"/>
              </a:lnSpc>
              <a:buFont typeface="Arial"/>
              <a:buChar char="•"/>
            </a:pPr>
            <a:r>
              <a:rPr lang="en-US" sz="2499">
                <a:solidFill>
                  <a:srgbClr val="000000"/>
                </a:solidFill>
                <a:latin typeface="Poppins"/>
                <a:ea typeface="Poppins"/>
                <a:cs typeface="Poppins"/>
                <a:sym typeface="Poppins"/>
              </a:rPr>
              <a:t>HortConnections</a:t>
            </a:r>
          </a:p>
          <a:p>
            <a:pPr algn="l" marL="539748" indent="-269874" lvl="1">
              <a:lnSpc>
                <a:spcPts val="4899"/>
              </a:lnSpc>
              <a:buFont typeface="Arial"/>
              <a:buChar char="•"/>
            </a:pPr>
            <a:r>
              <a:rPr lang="en-US" sz="2499">
                <a:solidFill>
                  <a:srgbClr val="000000"/>
                </a:solidFill>
                <a:latin typeface="Poppins"/>
                <a:ea typeface="Poppins"/>
                <a:cs typeface="Poppins"/>
                <a:sym typeface="Poppins"/>
              </a:rPr>
              <a:t>FutureAg</a:t>
            </a:r>
          </a:p>
          <a:p>
            <a:pPr algn="l" marL="539748" indent="-269874" lvl="1">
              <a:lnSpc>
                <a:spcPts val="4899"/>
              </a:lnSpc>
              <a:buFont typeface="Arial"/>
              <a:buChar char="•"/>
            </a:pPr>
            <a:r>
              <a:rPr lang="en-US" sz="2499">
                <a:solidFill>
                  <a:srgbClr val="000000"/>
                </a:solidFill>
                <a:latin typeface="Poppins"/>
                <a:ea typeface="Poppins"/>
                <a:cs typeface="Poppins"/>
                <a:sym typeface="Poppins"/>
              </a:rPr>
              <a:t>LambEx</a:t>
            </a:r>
          </a:p>
          <a:p>
            <a:pPr algn="l" marL="539748" indent="-269874" lvl="1">
              <a:lnSpc>
                <a:spcPts val="4899"/>
              </a:lnSpc>
              <a:buFont typeface="Arial"/>
              <a:buChar char="•"/>
            </a:pPr>
            <a:r>
              <a:rPr lang="en-US" sz="2499">
                <a:solidFill>
                  <a:srgbClr val="000000"/>
                </a:solidFill>
                <a:latin typeface="Poppins"/>
                <a:ea typeface="Poppins"/>
                <a:cs typeface="Poppins"/>
                <a:sym typeface="Poppins"/>
              </a:rPr>
              <a:t>SA Sheep Expo</a:t>
            </a:r>
          </a:p>
          <a:p>
            <a:pPr algn="l" marL="539748" indent="-269874" lvl="1">
              <a:lnSpc>
                <a:spcPts val="4899"/>
              </a:lnSpc>
              <a:buFont typeface="Arial"/>
              <a:buChar char="•"/>
            </a:pPr>
            <a:r>
              <a:rPr lang="en-US" sz="2499">
                <a:solidFill>
                  <a:srgbClr val="000000"/>
                </a:solidFill>
                <a:latin typeface="Poppins"/>
                <a:ea typeface="Poppins"/>
                <a:cs typeface="Poppins"/>
                <a:sym typeface="Poppins"/>
              </a:rPr>
              <a:t>Bendigo Sheep &amp; Wool Show</a:t>
            </a:r>
          </a:p>
          <a:p>
            <a:pPr algn="l" marL="539748" indent="-269874" lvl="1">
              <a:lnSpc>
                <a:spcPts val="4899"/>
              </a:lnSpc>
              <a:buFont typeface="Arial"/>
              <a:buChar char="•"/>
            </a:pPr>
            <a:r>
              <a:rPr lang="en-US" sz="2499">
                <a:solidFill>
                  <a:srgbClr val="000000"/>
                </a:solidFill>
                <a:latin typeface="Poppins"/>
                <a:ea typeface="Poppins"/>
                <a:cs typeface="Poppins"/>
                <a:sym typeface="Poppins"/>
              </a:rPr>
              <a:t>AgVision Yanco</a:t>
            </a:r>
          </a:p>
        </p:txBody>
      </p:sp>
    </p:spTree>
  </p:cSld>
  <p:clrMapOvr>
    <a:masterClrMapping/>
  </p:clrMapOvr>
</p:sld>
</file>

<file path=ppt/slides/slide1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2262206" y="7310055"/>
            <a:ext cx="3086100" cy="388620"/>
            <a:chOff x="0" y="0"/>
            <a:chExt cx="812800" cy="102353"/>
          </a:xfrm>
        </p:grpSpPr>
        <p:sp>
          <p:nvSpPr>
            <p:cNvPr name="Freeform 3" id="3"/>
            <p:cNvSpPr/>
            <p:nvPr/>
          </p:nvSpPr>
          <p:spPr>
            <a:xfrm flipH="false" flipV="false" rot="0">
              <a:off x="0" y="0"/>
              <a:ext cx="812800" cy="102353"/>
            </a:xfrm>
            <a:custGeom>
              <a:avLst/>
              <a:gdLst/>
              <a:ahLst/>
              <a:cxnLst/>
              <a:rect r="r" b="b" t="t" l="l"/>
              <a:pathLst>
                <a:path h="102353" w="812800">
                  <a:moveTo>
                    <a:pt x="0" y="0"/>
                  </a:moveTo>
                  <a:lnTo>
                    <a:pt x="812800" y="0"/>
                  </a:lnTo>
                  <a:lnTo>
                    <a:pt x="812800" y="102353"/>
                  </a:lnTo>
                  <a:lnTo>
                    <a:pt x="0" y="102353"/>
                  </a:lnTo>
                  <a:close/>
                </a:path>
              </a:pathLst>
            </a:custGeom>
            <a:solidFill>
              <a:srgbClr val="A6F217"/>
            </a:solidFill>
          </p:spPr>
        </p:sp>
        <p:sp>
          <p:nvSpPr>
            <p:cNvPr name="TextBox 4" id="4"/>
            <p:cNvSpPr txBox="true"/>
            <p:nvPr/>
          </p:nvSpPr>
          <p:spPr>
            <a:xfrm>
              <a:off x="0" y="0"/>
              <a:ext cx="812800" cy="102353"/>
            </a:xfrm>
            <a:prstGeom prst="rect">
              <a:avLst/>
            </a:prstGeom>
          </p:spPr>
          <p:txBody>
            <a:bodyPr anchor="ctr" rtlCol="false" tIns="50800" lIns="50800" bIns="50800" rIns="50800"/>
            <a:lstStyle/>
            <a:p>
              <a:pPr algn="ctr">
                <a:lnSpc>
                  <a:spcPts val="2749"/>
                </a:lnSpc>
              </a:pPr>
            </a:p>
          </p:txBody>
        </p:sp>
      </p:grpSp>
      <p:grpSp>
        <p:nvGrpSpPr>
          <p:cNvPr name="Group 5" id="5"/>
          <p:cNvGrpSpPr/>
          <p:nvPr/>
        </p:nvGrpSpPr>
        <p:grpSpPr>
          <a:xfrm rot="0">
            <a:off x="-2262206" y="7911098"/>
            <a:ext cx="3086100" cy="388620"/>
            <a:chOff x="0" y="0"/>
            <a:chExt cx="812800" cy="102353"/>
          </a:xfrm>
        </p:grpSpPr>
        <p:sp>
          <p:nvSpPr>
            <p:cNvPr name="Freeform 6" id="6"/>
            <p:cNvSpPr/>
            <p:nvPr/>
          </p:nvSpPr>
          <p:spPr>
            <a:xfrm flipH="false" flipV="false" rot="0">
              <a:off x="0" y="0"/>
              <a:ext cx="812800" cy="102353"/>
            </a:xfrm>
            <a:custGeom>
              <a:avLst/>
              <a:gdLst/>
              <a:ahLst/>
              <a:cxnLst/>
              <a:rect r="r" b="b" t="t" l="l"/>
              <a:pathLst>
                <a:path h="102353" w="812800">
                  <a:moveTo>
                    <a:pt x="0" y="0"/>
                  </a:moveTo>
                  <a:lnTo>
                    <a:pt x="812800" y="0"/>
                  </a:lnTo>
                  <a:lnTo>
                    <a:pt x="812800" y="102353"/>
                  </a:lnTo>
                  <a:lnTo>
                    <a:pt x="0" y="102353"/>
                  </a:lnTo>
                  <a:close/>
                </a:path>
              </a:pathLst>
            </a:custGeom>
            <a:solidFill>
              <a:srgbClr val="A6F217"/>
            </a:solidFill>
          </p:spPr>
        </p:sp>
        <p:sp>
          <p:nvSpPr>
            <p:cNvPr name="TextBox 7" id="7"/>
            <p:cNvSpPr txBox="true"/>
            <p:nvPr/>
          </p:nvSpPr>
          <p:spPr>
            <a:xfrm>
              <a:off x="0" y="0"/>
              <a:ext cx="812800" cy="102353"/>
            </a:xfrm>
            <a:prstGeom prst="rect">
              <a:avLst/>
            </a:prstGeom>
          </p:spPr>
          <p:txBody>
            <a:bodyPr anchor="ctr" rtlCol="false" tIns="50800" lIns="50800" bIns="50800" rIns="50800"/>
            <a:lstStyle/>
            <a:p>
              <a:pPr algn="ctr">
                <a:lnSpc>
                  <a:spcPts val="2749"/>
                </a:lnSpc>
              </a:pPr>
            </a:p>
          </p:txBody>
        </p:sp>
      </p:grpSp>
      <p:grpSp>
        <p:nvGrpSpPr>
          <p:cNvPr name="Group 8" id="8"/>
          <p:cNvGrpSpPr/>
          <p:nvPr/>
        </p:nvGrpSpPr>
        <p:grpSpPr>
          <a:xfrm rot="0">
            <a:off x="-2262206" y="8512141"/>
            <a:ext cx="3086100" cy="388620"/>
            <a:chOff x="0" y="0"/>
            <a:chExt cx="812800" cy="102353"/>
          </a:xfrm>
        </p:grpSpPr>
        <p:sp>
          <p:nvSpPr>
            <p:cNvPr name="Freeform 9" id="9"/>
            <p:cNvSpPr/>
            <p:nvPr/>
          </p:nvSpPr>
          <p:spPr>
            <a:xfrm flipH="false" flipV="false" rot="0">
              <a:off x="0" y="0"/>
              <a:ext cx="812800" cy="102353"/>
            </a:xfrm>
            <a:custGeom>
              <a:avLst/>
              <a:gdLst/>
              <a:ahLst/>
              <a:cxnLst/>
              <a:rect r="r" b="b" t="t" l="l"/>
              <a:pathLst>
                <a:path h="102353" w="812800">
                  <a:moveTo>
                    <a:pt x="0" y="0"/>
                  </a:moveTo>
                  <a:lnTo>
                    <a:pt x="812800" y="0"/>
                  </a:lnTo>
                  <a:lnTo>
                    <a:pt x="812800" y="102353"/>
                  </a:lnTo>
                  <a:lnTo>
                    <a:pt x="0" y="102353"/>
                  </a:lnTo>
                  <a:close/>
                </a:path>
              </a:pathLst>
            </a:custGeom>
            <a:solidFill>
              <a:srgbClr val="A6F217"/>
            </a:solidFill>
          </p:spPr>
        </p:sp>
        <p:sp>
          <p:nvSpPr>
            <p:cNvPr name="TextBox 10" id="10"/>
            <p:cNvSpPr txBox="true"/>
            <p:nvPr/>
          </p:nvSpPr>
          <p:spPr>
            <a:xfrm>
              <a:off x="0" y="0"/>
              <a:ext cx="812800" cy="102353"/>
            </a:xfrm>
            <a:prstGeom prst="rect">
              <a:avLst/>
            </a:prstGeom>
          </p:spPr>
          <p:txBody>
            <a:bodyPr anchor="ctr" rtlCol="false" tIns="50800" lIns="50800" bIns="50800" rIns="50800"/>
            <a:lstStyle/>
            <a:p>
              <a:pPr algn="ctr">
                <a:lnSpc>
                  <a:spcPts val="2749"/>
                </a:lnSpc>
              </a:pPr>
            </a:p>
          </p:txBody>
        </p:sp>
      </p:grpSp>
      <p:grpSp>
        <p:nvGrpSpPr>
          <p:cNvPr name="Group 11" id="11"/>
          <p:cNvGrpSpPr/>
          <p:nvPr/>
        </p:nvGrpSpPr>
        <p:grpSpPr>
          <a:xfrm rot="0">
            <a:off x="-2262206" y="9113183"/>
            <a:ext cx="3086100" cy="388620"/>
            <a:chOff x="0" y="0"/>
            <a:chExt cx="812800" cy="102353"/>
          </a:xfrm>
        </p:grpSpPr>
        <p:sp>
          <p:nvSpPr>
            <p:cNvPr name="Freeform 12" id="12"/>
            <p:cNvSpPr/>
            <p:nvPr/>
          </p:nvSpPr>
          <p:spPr>
            <a:xfrm flipH="false" flipV="false" rot="0">
              <a:off x="0" y="0"/>
              <a:ext cx="812800" cy="102353"/>
            </a:xfrm>
            <a:custGeom>
              <a:avLst/>
              <a:gdLst/>
              <a:ahLst/>
              <a:cxnLst/>
              <a:rect r="r" b="b" t="t" l="l"/>
              <a:pathLst>
                <a:path h="102353" w="812800">
                  <a:moveTo>
                    <a:pt x="0" y="0"/>
                  </a:moveTo>
                  <a:lnTo>
                    <a:pt x="812800" y="0"/>
                  </a:lnTo>
                  <a:lnTo>
                    <a:pt x="812800" y="102353"/>
                  </a:lnTo>
                  <a:lnTo>
                    <a:pt x="0" y="102353"/>
                  </a:lnTo>
                  <a:close/>
                </a:path>
              </a:pathLst>
            </a:custGeom>
            <a:solidFill>
              <a:srgbClr val="A6F217"/>
            </a:solidFill>
          </p:spPr>
        </p:sp>
        <p:sp>
          <p:nvSpPr>
            <p:cNvPr name="TextBox 13" id="13"/>
            <p:cNvSpPr txBox="true"/>
            <p:nvPr/>
          </p:nvSpPr>
          <p:spPr>
            <a:xfrm>
              <a:off x="0" y="0"/>
              <a:ext cx="812800" cy="102353"/>
            </a:xfrm>
            <a:prstGeom prst="rect">
              <a:avLst/>
            </a:prstGeom>
          </p:spPr>
          <p:txBody>
            <a:bodyPr anchor="ctr" rtlCol="false" tIns="50800" lIns="50800" bIns="50800" rIns="50800"/>
            <a:lstStyle/>
            <a:p>
              <a:pPr algn="ctr">
                <a:lnSpc>
                  <a:spcPts val="2749"/>
                </a:lnSpc>
              </a:pPr>
            </a:p>
          </p:txBody>
        </p:sp>
      </p:grpSp>
      <p:grpSp>
        <p:nvGrpSpPr>
          <p:cNvPr name="Group 14" id="14"/>
          <p:cNvGrpSpPr/>
          <p:nvPr/>
        </p:nvGrpSpPr>
        <p:grpSpPr>
          <a:xfrm rot="0">
            <a:off x="-2262206" y="9714226"/>
            <a:ext cx="3086100" cy="388620"/>
            <a:chOff x="0" y="0"/>
            <a:chExt cx="812800" cy="102353"/>
          </a:xfrm>
        </p:grpSpPr>
        <p:sp>
          <p:nvSpPr>
            <p:cNvPr name="Freeform 15" id="15"/>
            <p:cNvSpPr/>
            <p:nvPr/>
          </p:nvSpPr>
          <p:spPr>
            <a:xfrm flipH="false" flipV="false" rot="0">
              <a:off x="0" y="0"/>
              <a:ext cx="812800" cy="102353"/>
            </a:xfrm>
            <a:custGeom>
              <a:avLst/>
              <a:gdLst/>
              <a:ahLst/>
              <a:cxnLst/>
              <a:rect r="r" b="b" t="t" l="l"/>
              <a:pathLst>
                <a:path h="102353" w="812800">
                  <a:moveTo>
                    <a:pt x="0" y="0"/>
                  </a:moveTo>
                  <a:lnTo>
                    <a:pt x="812800" y="0"/>
                  </a:lnTo>
                  <a:lnTo>
                    <a:pt x="812800" y="102353"/>
                  </a:lnTo>
                  <a:lnTo>
                    <a:pt x="0" y="102353"/>
                  </a:lnTo>
                  <a:close/>
                </a:path>
              </a:pathLst>
            </a:custGeom>
            <a:solidFill>
              <a:srgbClr val="A6F217"/>
            </a:solidFill>
          </p:spPr>
        </p:sp>
        <p:sp>
          <p:nvSpPr>
            <p:cNvPr name="TextBox 16" id="16"/>
            <p:cNvSpPr txBox="true"/>
            <p:nvPr/>
          </p:nvSpPr>
          <p:spPr>
            <a:xfrm>
              <a:off x="0" y="0"/>
              <a:ext cx="812800" cy="102353"/>
            </a:xfrm>
            <a:prstGeom prst="rect">
              <a:avLst/>
            </a:prstGeom>
          </p:spPr>
          <p:txBody>
            <a:bodyPr anchor="ctr" rtlCol="false" tIns="50800" lIns="50800" bIns="50800" rIns="50800"/>
            <a:lstStyle/>
            <a:p>
              <a:pPr algn="ctr">
                <a:lnSpc>
                  <a:spcPts val="2749"/>
                </a:lnSpc>
              </a:pPr>
            </a:p>
          </p:txBody>
        </p:sp>
      </p:grpSp>
      <p:grpSp>
        <p:nvGrpSpPr>
          <p:cNvPr name="Group 17" id="17"/>
          <p:cNvGrpSpPr/>
          <p:nvPr/>
        </p:nvGrpSpPr>
        <p:grpSpPr>
          <a:xfrm rot="0">
            <a:off x="10485940" y="2272043"/>
            <a:ext cx="3621884" cy="3621884"/>
            <a:chOff x="0" y="0"/>
            <a:chExt cx="812800" cy="812800"/>
          </a:xfrm>
        </p:grpSpPr>
        <p:sp>
          <p:nvSpPr>
            <p:cNvPr name="Freeform 18" id="1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B008C"/>
            </a:solidFill>
          </p:spPr>
        </p:sp>
        <p:sp>
          <p:nvSpPr>
            <p:cNvPr name="TextBox 19" id="19"/>
            <p:cNvSpPr txBox="true"/>
            <p:nvPr/>
          </p:nvSpPr>
          <p:spPr>
            <a:xfrm>
              <a:off x="76200" y="76200"/>
              <a:ext cx="660400" cy="660400"/>
            </a:xfrm>
            <a:prstGeom prst="rect">
              <a:avLst/>
            </a:prstGeom>
          </p:spPr>
          <p:txBody>
            <a:bodyPr anchor="ctr" rtlCol="false" tIns="50800" lIns="50800" bIns="50800" rIns="50800"/>
            <a:lstStyle/>
            <a:p>
              <a:pPr algn="ctr">
                <a:lnSpc>
                  <a:spcPts val="3300"/>
                </a:lnSpc>
              </a:pPr>
              <a:r>
                <a:rPr lang="en-US" b="true" sz="3000">
                  <a:solidFill>
                    <a:srgbClr val="FFFFFF"/>
                  </a:solidFill>
                  <a:latin typeface="Poppins Bold"/>
                  <a:ea typeface="Poppins Bold"/>
                  <a:cs typeface="Poppins Bold"/>
                  <a:sym typeface="Poppins Bold"/>
                </a:rPr>
                <a:t>Peer-to-peer</a:t>
              </a:r>
            </a:p>
          </p:txBody>
        </p:sp>
      </p:grpSp>
      <p:grpSp>
        <p:nvGrpSpPr>
          <p:cNvPr name="Group 20" id="20"/>
          <p:cNvGrpSpPr/>
          <p:nvPr/>
        </p:nvGrpSpPr>
        <p:grpSpPr>
          <a:xfrm rot="0">
            <a:off x="14288981" y="3296454"/>
            <a:ext cx="3448784" cy="3448784"/>
            <a:chOff x="0" y="0"/>
            <a:chExt cx="812800" cy="812800"/>
          </a:xfrm>
        </p:grpSpPr>
        <p:sp>
          <p:nvSpPr>
            <p:cNvPr name="Freeform 21" id="2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6F217"/>
            </a:solidFill>
          </p:spPr>
        </p:sp>
        <p:sp>
          <p:nvSpPr>
            <p:cNvPr name="TextBox 22" id="22"/>
            <p:cNvSpPr txBox="true"/>
            <p:nvPr/>
          </p:nvSpPr>
          <p:spPr>
            <a:xfrm>
              <a:off x="76200" y="76200"/>
              <a:ext cx="660400" cy="660400"/>
            </a:xfrm>
            <a:prstGeom prst="rect">
              <a:avLst/>
            </a:prstGeom>
          </p:spPr>
          <p:txBody>
            <a:bodyPr anchor="ctr" rtlCol="false" tIns="50800" lIns="50800" bIns="50800" rIns="50800"/>
            <a:lstStyle/>
            <a:p>
              <a:pPr algn="ctr">
                <a:lnSpc>
                  <a:spcPts val="3300"/>
                </a:lnSpc>
              </a:pPr>
              <a:r>
                <a:rPr lang="en-US" b="true" sz="3000">
                  <a:solidFill>
                    <a:srgbClr val="FFFFFF"/>
                  </a:solidFill>
                  <a:latin typeface="Poppins Bold"/>
                  <a:ea typeface="Poppins Bold"/>
                  <a:cs typeface="Poppins Bold"/>
                  <a:sym typeface="Poppins Bold"/>
                </a:rPr>
                <a:t>Program-to-Employer</a:t>
              </a:r>
            </a:p>
          </p:txBody>
        </p:sp>
      </p:grpSp>
      <p:grpSp>
        <p:nvGrpSpPr>
          <p:cNvPr name="Group 23" id="23"/>
          <p:cNvGrpSpPr/>
          <p:nvPr/>
        </p:nvGrpSpPr>
        <p:grpSpPr>
          <a:xfrm rot="0">
            <a:off x="11351252" y="6039818"/>
            <a:ext cx="3461986" cy="3461986"/>
            <a:chOff x="0" y="0"/>
            <a:chExt cx="812800" cy="812800"/>
          </a:xfrm>
        </p:grpSpPr>
        <p:sp>
          <p:nvSpPr>
            <p:cNvPr name="Freeform 24" id="2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sp>
        <p:sp>
          <p:nvSpPr>
            <p:cNvPr name="TextBox 25" id="25"/>
            <p:cNvSpPr txBox="true"/>
            <p:nvPr/>
          </p:nvSpPr>
          <p:spPr>
            <a:xfrm>
              <a:off x="76200" y="76200"/>
              <a:ext cx="660400" cy="660400"/>
            </a:xfrm>
            <a:prstGeom prst="rect">
              <a:avLst/>
            </a:prstGeom>
          </p:spPr>
          <p:txBody>
            <a:bodyPr anchor="ctr" rtlCol="false" tIns="50800" lIns="50800" bIns="50800" rIns="50800"/>
            <a:lstStyle/>
            <a:p>
              <a:pPr algn="ctr">
                <a:lnSpc>
                  <a:spcPts val="3300"/>
                </a:lnSpc>
              </a:pPr>
              <a:r>
                <a:rPr lang="en-US" b="true" sz="3000">
                  <a:solidFill>
                    <a:srgbClr val="FFFFFF"/>
                  </a:solidFill>
                  <a:latin typeface="Poppins Bold"/>
                  <a:ea typeface="Poppins Bold"/>
                  <a:cs typeface="Poppins Bold"/>
                  <a:sym typeface="Poppins Bold"/>
                </a:rPr>
                <a:t>Program-to-Participant</a:t>
              </a:r>
            </a:p>
          </p:txBody>
        </p:sp>
      </p:grpSp>
      <p:grpSp>
        <p:nvGrpSpPr>
          <p:cNvPr name="Group 26" id="26"/>
          <p:cNvGrpSpPr/>
          <p:nvPr/>
        </p:nvGrpSpPr>
        <p:grpSpPr>
          <a:xfrm rot="0">
            <a:off x="15490977" y="7163401"/>
            <a:ext cx="1543050" cy="1543050"/>
            <a:chOff x="0" y="0"/>
            <a:chExt cx="812800" cy="812800"/>
          </a:xfrm>
        </p:grpSpPr>
        <p:sp>
          <p:nvSpPr>
            <p:cNvPr name="Freeform 27" id="2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B008C"/>
            </a:solidFill>
          </p:spPr>
        </p:sp>
        <p:sp>
          <p:nvSpPr>
            <p:cNvPr name="TextBox 28" id="28"/>
            <p:cNvSpPr txBox="true"/>
            <p:nvPr/>
          </p:nvSpPr>
          <p:spPr>
            <a:xfrm>
              <a:off x="76200" y="76200"/>
              <a:ext cx="660400" cy="660400"/>
            </a:xfrm>
            <a:prstGeom prst="rect">
              <a:avLst/>
            </a:prstGeom>
          </p:spPr>
          <p:txBody>
            <a:bodyPr anchor="ctr" rtlCol="false" tIns="50800" lIns="50800" bIns="50800" rIns="50800"/>
            <a:lstStyle/>
            <a:p>
              <a:pPr algn="ctr">
                <a:lnSpc>
                  <a:spcPts val="2749"/>
                </a:lnSpc>
              </a:pPr>
            </a:p>
          </p:txBody>
        </p:sp>
      </p:grpSp>
      <p:sp>
        <p:nvSpPr>
          <p:cNvPr name="TextBox 29" id="29"/>
          <p:cNvSpPr txBox="true"/>
          <p:nvPr/>
        </p:nvSpPr>
        <p:spPr>
          <a:xfrm rot="0">
            <a:off x="823894" y="489089"/>
            <a:ext cx="11510123" cy="1270963"/>
          </a:xfrm>
          <a:prstGeom prst="rect">
            <a:avLst/>
          </a:prstGeom>
        </p:spPr>
        <p:txBody>
          <a:bodyPr anchor="t" rtlCol="false" tIns="0" lIns="0" bIns="0" rIns="0">
            <a:spAutoFit/>
          </a:bodyPr>
          <a:lstStyle/>
          <a:p>
            <a:pPr algn="ctr">
              <a:lnSpc>
                <a:spcPts val="9853"/>
              </a:lnSpc>
            </a:pPr>
            <a:r>
              <a:rPr lang="en-US" b="true" sz="7037">
                <a:solidFill>
                  <a:srgbClr val="00ADED"/>
                </a:solidFill>
                <a:latin typeface="Poppins Bold"/>
                <a:ea typeface="Poppins Bold"/>
                <a:cs typeface="Poppins Bold"/>
                <a:sym typeface="Poppins Bold"/>
              </a:rPr>
              <a:t>WELFARE &amp; ENGAGEMENT </a:t>
            </a:r>
          </a:p>
        </p:txBody>
      </p:sp>
      <p:sp>
        <p:nvSpPr>
          <p:cNvPr name="TextBox 30" id="30"/>
          <p:cNvSpPr txBox="true"/>
          <p:nvPr/>
        </p:nvSpPr>
        <p:spPr>
          <a:xfrm rot="0">
            <a:off x="1358413" y="2428478"/>
            <a:ext cx="8320106" cy="859155"/>
          </a:xfrm>
          <a:prstGeom prst="rect">
            <a:avLst/>
          </a:prstGeom>
        </p:spPr>
        <p:txBody>
          <a:bodyPr anchor="t" rtlCol="false" tIns="0" lIns="0" bIns="0" rIns="0">
            <a:spAutoFit/>
          </a:bodyPr>
          <a:lstStyle/>
          <a:p>
            <a:pPr algn="l" marL="582928" indent="-291464" lvl="1">
              <a:lnSpc>
                <a:spcPts val="3374"/>
              </a:lnSpc>
              <a:buFont typeface="Arial"/>
              <a:buChar char="•"/>
            </a:pPr>
            <a:r>
              <a:rPr lang="en-US" sz="2699">
                <a:solidFill>
                  <a:srgbClr val="000000"/>
                </a:solidFill>
                <a:latin typeface="Poppins"/>
                <a:ea typeface="Poppins"/>
                <a:cs typeface="Poppins"/>
                <a:sym typeface="Poppins"/>
              </a:rPr>
              <a:t>AgCAREERSTART are available 24/7 to assist Participants and Host employers.</a:t>
            </a:r>
          </a:p>
        </p:txBody>
      </p:sp>
      <p:sp>
        <p:nvSpPr>
          <p:cNvPr name="TextBox 31" id="31"/>
          <p:cNvSpPr txBox="true"/>
          <p:nvPr/>
        </p:nvSpPr>
        <p:spPr>
          <a:xfrm rot="0">
            <a:off x="1358413" y="7151971"/>
            <a:ext cx="8320106" cy="777240"/>
          </a:xfrm>
          <a:prstGeom prst="rect">
            <a:avLst/>
          </a:prstGeom>
        </p:spPr>
        <p:txBody>
          <a:bodyPr anchor="t" rtlCol="false" tIns="0" lIns="0" bIns="0" rIns="0">
            <a:spAutoFit/>
          </a:bodyPr>
          <a:lstStyle/>
          <a:p>
            <a:pPr algn="l" marL="582928" indent="-291464" lvl="1">
              <a:lnSpc>
                <a:spcPts val="2969"/>
              </a:lnSpc>
              <a:buFont typeface="Arial"/>
              <a:buChar char="•"/>
            </a:pPr>
            <a:r>
              <a:rPr lang="en-US" sz="2699">
                <a:solidFill>
                  <a:srgbClr val="000000"/>
                </a:solidFill>
                <a:latin typeface="Poppins"/>
                <a:ea typeface="Poppins"/>
                <a:cs typeface="Poppins"/>
                <a:sym typeface="Poppins"/>
              </a:rPr>
              <a:t>AgCAREERSTART may conduct an in-person site visit during the placement.</a:t>
            </a:r>
          </a:p>
        </p:txBody>
      </p:sp>
      <p:sp>
        <p:nvSpPr>
          <p:cNvPr name="TextBox 32" id="32"/>
          <p:cNvSpPr txBox="true"/>
          <p:nvPr/>
        </p:nvSpPr>
        <p:spPr>
          <a:xfrm rot="0">
            <a:off x="1358413" y="3850575"/>
            <a:ext cx="8320106" cy="1278255"/>
          </a:xfrm>
          <a:prstGeom prst="rect">
            <a:avLst/>
          </a:prstGeom>
        </p:spPr>
        <p:txBody>
          <a:bodyPr anchor="t" rtlCol="false" tIns="0" lIns="0" bIns="0" rIns="0">
            <a:spAutoFit/>
          </a:bodyPr>
          <a:lstStyle/>
          <a:p>
            <a:pPr algn="l" marL="582928" indent="-291464" lvl="1">
              <a:lnSpc>
                <a:spcPts val="3374"/>
              </a:lnSpc>
              <a:buFont typeface="Arial"/>
              <a:buChar char="•"/>
            </a:pPr>
            <a:r>
              <a:rPr lang="en-US" sz="2699">
                <a:solidFill>
                  <a:srgbClr val="000000"/>
                </a:solidFill>
                <a:latin typeface="Poppins"/>
                <a:ea typeface="Poppins"/>
                <a:cs typeface="Poppins"/>
                <a:sym typeface="Poppins"/>
              </a:rPr>
              <a:t>Stakeholder Relations Lead will conduct regular check-ins with all Participants and Host employers.</a:t>
            </a:r>
            <a:r>
              <a:rPr lang="en-US" sz="2699">
                <a:solidFill>
                  <a:srgbClr val="000000"/>
                </a:solidFill>
                <a:latin typeface="Poppins"/>
                <a:ea typeface="Poppins"/>
                <a:cs typeface="Poppins"/>
                <a:sym typeface="Poppins"/>
              </a:rPr>
              <a:t> </a:t>
            </a:r>
          </a:p>
        </p:txBody>
      </p:sp>
      <p:sp>
        <p:nvSpPr>
          <p:cNvPr name="TextBox 33" id="33"/>
          <p:cNvSpPr txBox="true"/>
          <p:nvPr/>
        </p:nvSpPr>
        <p:spPr>
          <a:xfrm rot="0">
            <a:off x="1358413" y="5691773"/>
            <a:ext cx="8320106" cy="859155"/>
          </a:xfrm>
          <a:prstGeom prst="rect">
            <a:avLst/>
          </a:prstGeom>
        </p:spPr>
        <p:txBody>
          <a:bodyPr anchor="t" rtlCol="false" tIns="0" lIns="0" bIns="0" rIns="0">
            <a:spAutoFit/>
          </a:bodyPr>
          <a:lstStyle/>
          <a:p>
            <a:pPr algn="l" marL="582928" indent="-291464" lvl="1">
              <a:lnSpc>
                <a:spcPts val="3374"/>
              </a:lnSpc>
              <a:buFont typeface="Arial"/>
              <a:buChar char="•"/>
            </a:pPr>
            <a:r>
              <a:rPr lang="en-US" sz="2699">
                <a:solidFill>
                  <a:srgbClr val="000000"/>
                </a:solidFill>
                <a:latin typeface="Poppins"/>
                <a:ea typeface="Poppins"/>
                <a:cs typeface="Poppins"/>
                <a:sym typeface="Poppins"/>
              </a:rPr>
              <a:t>All Host employers and Participants have access to free counselling.</a:t>
            </a:r>
          </a:p>
        </p:txBody>
      </p:sp>
      <p:sp>
        <p:nvSpPr>
          <p:cNvPr name="TextBox 34" id="34"/>
          <p:cNvSpPr txBox="true"/>
          <p:nvPr/>
        </p:nvSpPr>
        <p:spPr>
          <a:xfrm rot="0">
            <a:off x="1358413" y="8530253"/>
            <a:ext cx="8320106" cy="777240"/>
          </a:xfrm>
          <a:prstGeom prst="rect">
            <a:avLst/>
          </a:prstGeom>
        </p:spPr>
        <p:txBody>
          <a:bodyPr anchor="t" rtlCol="false" tIns="0" lIns="0" bIns="0" rIns="0">
            <a:spAutoFit/>
          </a:bodyPr>
          <a:lstStyle/>
          <a:p>
            <a:pPr algn="l" marL="582928" indent="-291464" lvl="1">
              <a:lnSpc>
                <a:spcPts val="2969"/>
              </a:lnSpc>
              <a:buFont typeface="Arial"/>
              <a:buChar char="•"/>
            </a:pPr>
            <a:r>
              <a:rPr lang="en-US" sz="2699">
                <a:solidFill>
                  <a:srgbClr val="000000"/>
                </a:solidFill>
                <a:latin typeface="Poppins"/>
                <a:ea typeface="Poppins"/>
                <a:cs typeface="Poppins"/>
                <a:sym typeface="Poppins"/>
              </a:rPr>
              <a:t>Employers are required to report incidents impacting Participants to AgCAREERSTART.</a:t>
            </a:r>
          </a:p>
        </p:txBody>
      </p:sp>
      <p:grpSp>
        <p:nvGrpSpPr>
          <p:cNvPr name="Group 35" id="35"/>
          <p:cNvGrpSpPr/>
          <p:nvPr/>
        </p:nvGrpSpPr>
        <p:grpSpPr>
          <a:xfrm rot="0">
            <a:off x="14107823" y="2084152"/>
            <a:ext cx="974295" cy="974295"/>
            <a:chOff x="0" y="0"/>
            <a:chExt cx="812800" cy="812800"/>
          </a:xfrm>
        </p:grpSpPr>
        <p:sp>
          <p:nvSpPr>
            <p:cNvPr name="Freeform 36" id="3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sp>
        <p:sp>
          <p:nvSpPr>
            <p:cNvPr name="TextBox 37" id="37"/>
            <p:cNvSpPr txBox="true"/>
            <p:nvPr/>
          </p:nvSpPr>
          <p:spPr>
            <a:xfrm>
              <a:off x="76200" y="76200"/>
              <a:ext cx="660400" cy="660400"/>
            </a:xfrm>
            <a:prstGeom prst="rect">
              <a:avLst/>
            </a:prstGeom>
          </p:spPr>
          <p:txBody>
            <a:bodyPr anchor="ctr" rtlCol="false" tIns="50800" lIns="50800" bIns="50800" rIns="50800"/>
            <a:lstStyle/>
            <a:p>
              <a:pPr algn="ctr">
                <a:lnSpc>
                  <a:spcPts val="2749"/>
                </a:lnSpc>
              </a:pPr>
            </a:p>
          </p:txBody>
        </p:sp>
      </p:grpSp>
    </p:spTree>
  </p:cSld>
  <p:clrMapOvr>
    <a:masterClrMapping/>
  </p:clrMapOvr>
</p:sld>
</file>

<file path=ppt/slides/slide13.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962478" y="2284819"/>
            <a:ext cx="16363044" cy="1125571"/>
            <a:chOff x="0" y="0"/>
            <a:chExt cx="4309608" cy="296447"/>
          </a:xfrm>
        </p:grpSpPr>
        <p:sp>
          <p:nvSpPr>
            <p:cNvPr name="Freeform 3" id="3"/>
            <p:cNvSpPr/>
            <p:nvPr/>
          </p:nvSpPr>
          <p:spPr>
            <a:xfrm flipH="false" flipV="false" rot="0">
              <a:off x="0" y="0"/>
              <a:ext cx="4309608" cy="296447"/>
            </a:xfrm>
            <a:custGeom>
              <a:avLst/>
              <a:gdLst/>
              <a:ahLst/>
              <a:cxnLst/>
              <a:rect r="r" b="b" t="t" l="l"/>
              <a:pathLst>
                <a:path h="296447" w="4309608">
                  <a:moveTo>
                    <a:pt x="24130" y="0"/>
                  </a:moveTo>
                  <a:lnTo>
                    <a:pt x="4285478" y="0"/>
                  </a:lnTo>
                  <a:cubicBezTo>
                    <a:pt x="4291878" y="0"/>
                    <a:pt x="4298016" y="2542"/>
                    <a:pt x="4302541" y="7067"/>
                  </a:cubicBezTo>
                  <a:cubicBezTo>
                    <a:pt x="4307066" y="11593"/>
                    <a:pt x="4309608" y="17730"/>
                    <a:pt x="4309608" y="24130"/>
                  </a:cubicBezTo>
                  <a:lnTo>
                    <a:pt x="4309608" y="272317"/>
                  </a:lnTo>
                  <a:cubicBezTo>
                    <a:pt x="4309608" y="285643"/>
                    <a:pt x="4298805" y="296447"/>
                    <a:pt x="4285478" y="296447"/>
                  </a:cubicBezTo>
                  <a:lnTo>
                    <a:pt x="24130" y="296447"/>
                  </a:lnTo>
                  <a:cubicBezTo>
                    <a:pt x="17730" y="296447"/>
                    <a:pt x="11593" y="293904"/>
                    <a:pt x="7067" y="289379"/>
                  </a:cubicBezTo>
                  <a:cubicBezTo>
                    <a:pt x="2542" y="284854"/>
                    <a:pt x="0" y="278716"/>
                    <a:pt x="0" y="272317"/>
                  </a:cubicBezTo>
                  <a:lnTo>
                    <a:pt x="0" y="24130"/>
                  </a:lnTo>
                  <a:cubicBezTo>
                    <a:pt x="0" y="17730"/>
                    <a:pt x="2542" y="11593"/>
                    <a:pt x="7067" y="7067"/>
                  </a:cubicBezTo>
                  <a:cubicBezTo>
                    <a:pt x="11593" y="2542"/>
                    <a:pt x="17730" y="0"/>
                    <a:pt x="24130" y="0"/>
                  </a:cubicBezTo>
                  <a:close/>
                </a:path>
              </a:pathLst>
            </a:custGeom>
            <a:solidFill>
              <a:srgbClr val="EB008C"/>
            </a:solidFill>
          </p:spPr>
        </p:sp>
        <p:sp>
          <p:nvSpPr>
            <p:cNvPr name="TextBox 4" id="4"/>
            <p:cNvSpPr txBox="true"/>
            <p:nvPr/>
          </p:nvSpPr>
          <p:spPr>
            <a:xfrm>
              <a:off x="0" y="0"/>
              <a:ext cx="4309608" cy="296447"/>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Apply directly online thorugh the AgCAREERSTART website </a:t>
              </a:r>
            </a:p>
          </p:txBody>
        </p:sp>
      </p:grpSp>
      <p:sp>
        <p:nvSpPr>
          <p:cNvPr name="TextBox 5" id="5"/>
          <p:cNvSpPr txBox="true"/>
          <p:nvPr/>
        </p:nvSpPr>
        <p:spPr>
          <a:xfrm rot="0">
            <a:off x="3357350" y="561975"/>
            <a:ext cx="11705744" cy="923925"/>
          </a:xfrm>
          <a:prstGeom prst="rect">
            <a:avLst/>
          </a:prstGeom>
        </p:spPr>
        <p:txBody>
          <a:bodyPr anchor="t" rtlCol="false" tIns="0" lIns="0" bIns="0" rIns="0">
            <a:spAutoFit/>
          </a:bodyPr>
          <a:lstStyle/>
          <a:p>
            <a:pPr algn="l">
              <a:lnSpc>
                <a:spcPts val="6600"/>
              </a:lnSpc>
            </a:pPr>
            <a:r>
              <a:rPr lang="en-US" b="true" sz="6000">
                <a:solidFill>
                  <a:srgbClr val="000000"/>
                </a:solidFill>
                <a:latin typeface="Poppins Ultra-Bold"/>
                <a:ea typeface="Poppins Ultra-Bold"/>
                <a:cs typeface="Poppins Ultra-Bold"/>
                <a:sym typeface="Poppins Ultra-Bold"/>
              </a:rPr>
              <a:t>NEXT STEPS FOR STUDENTS:</a:t>
            </a:r>
          </a:p>
        </p:txBody>
      </p:sp>
      <p:grpSp>
        <p:nvGrpSpPr>
          <p:cNvPr name="Group 6" id="6"/>
          <p:cNvGrpSpPr/>
          <p:nvPr/>
        </p:nvGrpSpPr>
        <p:grpSpPr>
          <a:xfrm rot="0">
            <a:off x="1028700" y="4343840"/>
            <a:ext cx="16363044" cy="1125571"/>
            <a:chOff x="0" y="0"/>
            <a:chExt cx="4309608" cy="296447"/>
          </a:xfrm>
        </p:grpSpPr>
        <p:sp>
          <p:nvSpPr>
            <p:cNvPr name="Freeform 7" id="7"/>
            <p:cNvSpPr/>
            <p:nvPr/>
          </p:nvSpPr>
          <p:spPr>
            <a:xfrm flipH="false" flipV="false" rot="0">
              <a:off x="0" y="0"/>
              <a:ext cx="4309608" cy="296447"/>
            </a:xfrm>
            <a:custGeom>
              <a:avLst/>
              <a:gdLst/>
              <a:ahLst/>
              <a:cxnLst/>
              <a:rect r="r" b="b" t="t" l="l"/>
              <a:pathLst>
                <a:path h="296447" w="4309608">
                  <a:moveTo>
                    <a:pt x="24130" y="0"/>
                  </a:moveTo>
                  <a:lnTo>
                    <a:pt x="4285478" y="0"/>
                  </a:lnTo>
                  <a:cubicBezTo>
                    <a:pt x="4291878" y="0"/>
                    <a:pt x="4298016" y="2542"/>
                    <a:pt x="4302541" y="7067"/>
                  </a:cubicBezTo>
                  <a:cubicBezTo>
                    <a:pt x="4307066" y="11593"/>
                    <a:pt x="4309608" y="17730"/>
                    <a:pt x="4309608" y="24130"/>
                  </a:cubicBezTo>
                  <a:lnTo>
                    <a:pt x="4309608" y="272317"/>
                  </a:lnTo>
                  <a:cubicBezTo>
                    <a:pt x="4309608" y="285643"/>
                    <a:pt x="4298805" y="296447"/>
                    <a:pt x="4285478" y="296447"/>
                  </a:cubicBezTo>
                  <a:lnTo>
                    <a:pt x="24130" y="296447"/>
                  </a:lnTo>
                  <a:cubicBezTo>
                    <a:pt x="17730" y="296447"/>
                    <a:pt x="11593" y="293904"/>
                    <a:pt x="7067" y="289379"/>
                  </a:cubicBezTo>
                  <a:cubicBezTo>
                    <a:pt x="2542" y="284854"/>
                    <a:pt x="0" y="278716"/>
                    <a:pt x="0" y="272317"/>
                  </a:cubicBezTo>
                  <a:lnTo>
                    <a:pt x="0" y="24130"/>
                  </a:lnTo>
                  <a:cubicBezTo>
                    <a:pt x="0" y="17730"/>
                    <a:pt x="2542" y="11593"/>
                    <a:pt x="7067" y="7067"/>
                  </a:cubicBezTo>
                  <a:cubicBezTo>
                    <a:pt x="11593" y="2542"/>
                    <a:pt x="17730" y="0"/>
                    <a:pt x="24130" y="0"/>
                  </a:cubicBezTo>
                  <a:close/>
                </a:path>
              </a:pathLst>
            </a:custGeom>
            <a:solidFill>
              <a:srgbClr val="EB008C"/>
            </a:solidFill>
          </p:spPr>
        </p:sp>
        <p:sp>
          <p:nvSpPr>
            <p:cNvPr name="TextBox 8" id="8"/>
            <p:cNvSpPr txBox="true"/>
            <p:nvPr/>
          </p:nvSpPr>
          <p:spPr>
            <a:xfrm>
              <a:off x="0" y="0"/>
              <a:ext cx="4309608" cy="296447"/>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Prepare a 500-word statement of intent OR a 5-minute video which explains why you wan’t to be part of the program and why you want to be in Agriculture</a:t>
              </a:r>
            </a:p>
          </p:txBody>
        </p:sp>
      </p:grpSp>
      <p:grpSp>
        <p:nvGrpSpPr>
          <p:cNvPr name="Group 9" id="9"/>
          <p:cNvGrpSpPr/>
          <p:nvPr/>
        </p:nvGrpSpPr>
        <p:grpSpPr>
          <a:xfrm rot="0">
            <a:off x="1028700" y="6402861"/>
            <a:ext cx="16363044" cy="1125571"/>
            <a:chOff x="0" y="0"/>
            <a:chExt cx="4309608" cy="296447"/>
          </a:xfrm>
        </p:grpSpPr>
        <p:sp>
          <p:nvSpPr>
            <p:cNvPr name="Freeform 10" id="10"/>
            <p:cNvSpPr/>
            <p:nvPr/>
          </p:nvSpPr>
          <p:spPr>
            <a:xfrm flipH="false" flipV="false" rot="0">
              <a:off x="0" y="0"/>
              <a:ext cx="4309608" cy="296447"/>
            </a:xfrm>
            <a:custGeom>
              <a:avLst/>
              <a:gdLst/>
              <a:ahLst/>
              <a:cxnLst/>
              <a:rect r="r" b="b" t="t" l="l"/>
              <a:pathLst>
                <a:path h="296447" w="4309608">
                  <a:moveTo>
                    <a:pt x="24130" y="0"/>
                  </a:moveTo>
                  <a:lnTo>
                    <a:pt x="4285478" y="0"/>
                  </a:lnTo>
                  <a:cubicBezTo>
                    <a:pt x="4291878" y="0"/>
                    <a:pt x="4298016" y="2542"/>
                    <a:pt x="4302541" y="7067"/>
                  </a:cubicBezTo>
                  <a:cubicBezTo>
                    <a:pt x="4307066" y="11593"/>
                    <a:pt x="4309608" y="17730"/>
                    <a:pt x="4309608" y="24130"/>
                  </a:cubicBezTo>
                  <a:lnTo>
                    <a:pt x="4309608" y="272317"/>
                  </a:lnTo>
                  <a:cubicBezTo>
                    <a:pt x="4309608" y="285643"/>
                    <a:pt x="4298805" y="296447"/>
                    <a:pt x="4285478" y="296447"/>
                  </a:cubicBezTo>
                  <a:lnTo>
                    <a:pt x="24130" y="296447"/>
                  </a:lnTo>
                  <a:cubicBezTo>
                    <a:pt x="17730" y="296447"/>
                    <a:pt x="11593" y="293904"/>
                    <a:pt x="7067" y="289379"/>
                  </a:cubicBezTo>
                  <a:cubicBezTo>
                    <a:pt x="2542" y="284854"/>
                    <a:pt x="0" y="278716"/>
                    <a:pt x="0" y="272317"/>
                  </a:cubicBezTo>
                  <a:lnTo>
                    <a:pt x="0" y="24130"/>
                  </a:lnTo>
                  <a:cubicBezTo>
                    <a:pt x="0" y="17730"/>
                    <a:pt x="2542" y="11593"/>
                    <a:pt x="7067" y="7067"/>
                  </a:cubicBezTo>
                  <a:cubicBezTo>
                    <a:pt x="11593" y="2542"/>
                    <a:pt x="17730" y="0"/>
                    <a:pt x="24130" y="0"/>
                  </a:cubicBezTo>
                  <a:close/>
                </a:path>
              </a:pathLst>
            </a:custGeom>
            <a:solidFill>
              <a:srgbClr val="EB008C"/>
            </a:solidFill>
          </p:spPr>
        </p:sp>
        <p:sp>
          <p:nvSpPr>
            <p:cNvPr name="TextBox 11" id="11"/>
            <p:cNvSpPr txBox="true"/>
            <p:nvPr/>
          </p:nvSpPr>
          <p:spPr>
            <a:xfrm>
              <a:off x="0" y="0"/>
              <a:ext cx="4309608" cy="296447"/>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Prepare an up-to-date resume</a:t>
              </a:r>
            </a:p>
          </p:txBody>
        </p:sp>
      </p:grpSp>
      <p:grpSp>
        <p:nvGrpSpPr>
          <p:cNvPr name="Group 12" id="12"/>
          <p:cNvGrpSpPr/>
          <p:nvPr/>
        </p:nvGrpSpPr>
        <p:grpSpPr>
          <a:xfrm rot="0">
            <a:off x="962478" y="8465641"/>
            <a:ext cx="16363044" cy="1125571"/>
            <a:chOff x="0" y="0"/>
            <a:chExt cx="4309608" cy="296447"/>
          </a:xfrm>
        </p:grpSpPr>
        <p:sp>
          <p:nvSpPr>
            <p:cNvPr name="Freeform 13" id="13"/>
            <p:cNvSpPr/>
            <p:nvPr/>
          </p:nvSpPr>
          <p:spPr>
            <a:xfrm flipH="false" flipV="false" rot="0">
              <a:off x="0" y="0"/>
              <a:ext cx="4309608" cy="296447"/>
            </a:xfrm>
            <a:custGeom>
              <a:avLst/>
              <a:gdLst/>
              <a:ahLst/>
              <a:cxnLst/>
              <a:rect r="r" b="b" t="t" l="l"/>
              <a:pathLst>
                <a:path h="296447" w="4309608">
                  <a:moveTo>
                    <a:pt x="24130" y="0"/>
                  </a:moveTo>
                  <a:lnTo>
                    <a:pt x="4285478" y="0"/>
                  </a:lnTo>
                  <a:cubicBezTo>
                    <a:pt x="4291878" y="0"/>
                    <a:pt x="4298016" y="2542"/>
                    <a:pt x="4302541" y="7067"/>
                  </a:cubicBezTo>
                  <a:cubicBezTo>
                    <a:pt x="4307066" y="11593"/>
                    <a:pt x="4309608" y="17730"/>
                    <a:pt x="4309608" y="24130"/>
                  </a:cubicBezTo>
                  <a:lnTo>
                    <a:pt x="4309608" y="272317"/>
                  </a:lnTo>
                  <a:cubicBezTo>
                    <a:pt x="4309608" y="285643"/>
                    <a:pt x="4298805" y="296447"/>
                    <a:pt x="4285478" y="296447"/>
                  </a:cubicBezTo>
                  <a:lnTo>
                    <a:pt x="24130" y="296447"/>
                  </a:lnTo>
                  <a:cubicBezTo>
                    <a:pt x="17730" y="296447"/>
                    <a:pt x="11593" y="293904"/>
                    <a:pt x="7067" y="289379"/>
                  </a:cubicBezTo>
                  <a:cubicBezTo>
                    <a:pt x="2542" y="284854"/>
                    <a:pt x="0" y="278716"/>
                    <a:pt x="0" y="272317"/>
                  </a:cubicBezTo>
                  <a:lnTo>
                    <a:pt x="0" y="24130"/>
                  </a:lnTo>
                  <a:cubicBezTo>
                    <a:pt x="0" y="17730"/>
                    <a:pt x="2542" y="11593"/>
                    <a:pt x="7067" y="7067"/>
                  </a:cubicBezTo>
                  <a:cubicBezTo>
                    <a:pt x="11593" y="2542"/>
                    <a:pt x="17730" y="0"/>
                    <a:pt x="24130" y="0"/>
                  </a:cubicBezTo>
                  <a:close/>
                </a:path>
              </a:pathLst>
            </a:custGeom>
            <a:solidFill>
              <a:srgbClr val="EB008C"/>
            </a:solidFill>
          </p:spPr>
        </p:sp>
        <p:sp>
          <p:nvSpPr>
            <p:cNvPr name="TextBox 14" id="14"/>
            <p:cNvSpPr txBox="true"/>
            <p:nvPr/>
          </p:nvSpPr>
          <p:spPr>
            <a:xfrm>
              <a:off x="0" y="0"/>
              <a:ext cx="4309608" cy="296447"/>
            </a:xfrm>
            <a:prstGeom prst="rect">
              <a:avLst/>
            </a:prstGeom>
          </p:spPr>
          <p:txBody>
            <a:bodyPr anchor="ctr" rtlCol="false" tIns="50800" lIns="50800" bIns="50800" rIns="50800"/>
            <a:lstStyle/>
            <a:p>
              <a:pPr algn="ctr">
                <a:lnSpc>
                  <a:spcPts val="2749"/>
                </a:lnSpc>
              </a:pPr>
              <a:r>
                <a:rPr lang="en-US" sz="2499">
                  <a:solidFill>
                    <a:srgbClr val="FFFFFF"/>
                  </a:solidFill>
                  <a:latin typeface="Poppins"/>
                  <a:ea typeface="Poppins"/>
                  <a:cs typeface="Poppins"/>
                  <a:sym typeface="Poppins"/>
                </a:rPr>
                <a:t>Find a referee who can provide a character reference</a:t>
              </a:r>
            </a:p>
          </p:txBody>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3448714">
            <a:off x="15304856" y="8661652"/>
            <a:ext cx="4796720" cy="2398360"/>
          </a:xfrm>
          <a:custGeom>
            <a:avLst/>
            <a:gdLst/>
            <a:ahLst/>
            <a:cxnLst/>
            <a:rect r="r" b="b" t="t" l="l"/>
            <a:pathLst>
              <a:path h="2398360" w="4796720">
                <a:moveTo>
                  <a:pt x="0" y="0"/>
                </a:moveTo>
                <a:lnTo>
                  <a:pt x="4796720" y="0"/>
                </a:lnTo>
                <a:lnTo>
                  <a:pt x="4796720" y="2398360"/>
                </a:lnTo>
                <a:lnTo>
                  <a:pt x="0" y="239836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3" id="3"/>
          <p:cNvSpPr/>
          <p:nvPr/>
        </p:nvSpPr>
        <p:spPr>
          <a:xfrm flipH="false" flipV="false" rot="-3458826">
            <a:off x="14473598" y="7987625"/>
            <a:ext cx="5082701" cy="2541350"/>
          </a:xfrm>
          <a:custGeom>
            <a:avLst/>
            <a:gdLst/>
            <a:ahLst/>
            <a:cxnLst/>
            <a:rect r="r" b="b" t="t" l="l"/>
            <a:pathLst>
              <a:path h="2541350" w="5082701">
                <a:moveTo>
                  <a:pt x="0" y="0"/>
                </a:moveTo>
                <a:lnTo>
                  <a:pt x="5082701" y="0"/>
                </a:lnTo>
                <a:lnTo>
                  <a:pt x="5082701" y="2541350"/>
                </a:lnTo>
                <a:lnTo>
                  <a:pt x="0" y="254135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4" id="4"/>
          <p:cNvSpPr/>
          <p:nvPr/>
        </p:nvSpPr>
        <p:spPr>
          <a:xfrm flipH="false" flipV="false" rot="0">
            <a:off x="1028700" y="1309205"/>
            <a:ext cx="7668590" cy="7668590"/>
          </a:xfrm>
          <a:custGeom>
            <a:avLst/>
            <a:gdLst/>
            <a:ahLst/>
            <a:cxnLst/>
            <a:rect r="r" b="b" t="t" l="l"/>
            <a:pathLst>
              <a:path h="7668590" w="7668590">
                <a:moveTo>
                  <a:pt x="0" y="0"/>
                </a:moveTo>
                <a:lnTo>
                  <a:pt x="7668590" y="0"/>
                </a:lnTo>
                <a:lnTo>
                  <a:pt x="7668590" y="7668590"/>
                </a:lnTo>
                <a:lnTo>
                  <a:pt x="0" y="7668590"/>
                </a:lnTo>
                <a:lnTo>
                  <a:pt x="0" y="0"/>
                </a:lnTo>
                <a:close/>
              </a:path>
            </a:pathLst>
          </a:custGeom>
          <a:blipFill>
            <a:blip r:embed="rId7"/>
            <a:stretch>
              <a:fillRect l="-15542" t="0" r="-34495" b="0"/>
            </a:stretch>
          </a:blipFill>
        </p:spPr>
      </p:sp>
      <p:sp>
        <p:nvSpPr>
          <p:cNvPr name="Freeform 5" id="5"/>
          <p:cNvSpPr/>
          <p:nvPr/>
        </p:nvSpPr>
        <p:spPr>
          <a:xfrm flipH="false" flipV="false" rot="8349352">
            <a:off x="-1824303" y="-476643"/>
            <a:ext cx="4796720" cy="2398360"/>
          </a:xfrm>
          <a:custGeom>
            <a:avLst/>
            <a:gdLst/>
            <a:ahLst/>
            <a:cxnLst/>
            <a:rect r="r" b="b" t="t" l="l"/>
            <a:pathLst>
              <a:path h="2398360" w="4796720">
                <a:moveTo>
                  <a:pt x="0" y="0"/>
                </a:moveTo>
                <a:lnTo>
                  <a:pt x="4796720" y="0"/>
                </a:lnTo>
                <a:lnTo>
                  <a:pt x="4796720" y="2398360"/>
                </a:lnTo>
                <a:lnTo>
                  <a:pt x="0" y="239836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6" id="6"/>
          <p:cNvSpPr txBox="true"/>
          <p:nvPr/>
        </p:nvSpPr>
        <p:spPr>
          <a:xfrm rot="0">
            <a:off x="9103974" y="3608766"/>
            <a:ext cx="6013376" cy="4260854"/>
          </a:xfrm>
          <a:prstGeom prst="rect">
            <a:avLst/>
          </a:prstGeom>
        </p:spPr>
        <p:txBody>
          <a:bodyPr anchor="t" rtlCol="false" tIns="0" lIns="0" bIns="0" rIns="0">
            <a:spAutoFit/>
          </a:bodyPr>
          <a:lstStyle/>
          <a:p>
            <a:pPr algn="l" marL="535561" indent="-267780" lvl="1">
              <a:lnSpc>
                <a:spcPts val="4861"/>
              </a:lnSpc>
              <a:buFont typeface="Arial"/>
              <a:buChar char="•"/>
            </a:pPr>
            <a:r>
              <a:rPr lang="en-US" sz="2480">
                <a:solidFill>
                  <a:srgbClr val="000000"/>
                </a:solidFill>
                <a:latin typeface="Poppins"/>
                <a:ea typeface="Poppins"/>
                <a:cs typeface="Poppins"/>
                <a:sym typeface="Poppins"/>
              </a:rPr>
              <a:t>Cohort Webinars</a:t>
            </a:r>
          </a:p>
          <a:p>
            <a:pPr algn="l" marL="535561" indent="-267780" lvl="1">
              <a:lnSpc>
                <a:spcPts val="4861"/>
              </a:lnSpc>
              <a:buFont typeface="Arial"/>
              <a:buChar char="•"/>
            </a:pPr>
            <a:r>
              <a:rPr lang="en-US" sz="2480">
                <a:solidFill>
                  <a:srgbClr val="000000"/>
                </a:solidFill>
                <a:latin typeface="Poppins"/>
                <a:ea typeface="Poppins"/>
                <a:cs typeface="Poppins"/>
                <a:sym typeface="Poppins"/>
              </a:rPr>
              <a:t>Personal Development</a:t>
            </a:r>
          </a:p>
          <a:p>
            <a:pPr algn="l" marL="535561" indent="-267780" lvl="1">
              <a:lnSpc>
                <a:spcPts val="4861"/>
              </a:lnSpc>
              <a:buFont typeface="Arial"/>
              <a:buChar char="•"/>
            </a:pPr>
            <a:r>
              <a:rPr lang="en-US" sz="2480">
                <a:solidFill>
                  <a:srgbClr val="000000"/>
                </a:solidFill>
                <a:latin typeface="Poppins"/>
                <a:ea typeface="Poppins"/>
                <a:cs typeface="Poppins"/>
                <a:sym typeface="Poppins"/>
              </a:rPr>
              <a:t>Newsletters</a:t>
            </a:r>
          </a:p>
          <a:p>
            <a:pPr algn="l" marL="535561" indent="-267780" lvl="1">
              <a:lnSpc>
                <a:spcPts val="4861"/>
              </a:lnSpc>
              <a:buFont typeface="Arial"/>
              <a:buChar char="•"/>
            </a:pPr>
            <a:r>
              <a:rPr lang="en-US" sz="2480">
                <a:solidFill>
                  <a:srgbClr val="000000"/>
                </a:solidFill>
                <a:latin typeface="Poppins"/>
                <a:ea typeface="Poppins"/>
                <a:cs typeface="Poppins"/>
                <a:sym typeface="Poppins"/>
              </a:rPr>
              <a:t>Networking Opportunities</a:t>
            </a:r>
          </a:p>
          <a:p>
            <a:pPr algn="l" marL="535561" indent="-267780" lvl="1">
              <a:lnSpc>
                <a:spcPts val="4861"/>
              </a:lnSpc>
              <a:buFont typeface="Arial"/>
              <a:buChar char="•"/>
            </a:pPr>
            <a:r>
              <a:rPr lang="en-US" sz="2480">
                <a:solidFill>
                  <a:srgbClr val="000000"/>
                </a:solidFill>
                <a:latin typeface="Poppins"/>
                <a:ea typeface="Poppins"/>
                <a:cs typeface="Poppins"/>
                <a:sym typeface="Poppins"/>
              </a:rPr>
              <a:t>Alumni </a:t>
            </a:r>
          </a:p>
          <a:p>
            <a:pPr algn="l" marL="535561" indent="-267780" lvl="1">
              <a:lnSpc>
                <a:spcPts val="4861"/>
              </a:lnSpc>
              <a:buFont typeface="Arial"/>
              <a:buChar char="•"/>
            </a:pPr>
            <a:r>
              <a:rPr lang="en-US" sz="2480">
                <a:solidFill>
                  <a:srgbClr val="000000"/>
                </a:solidFill>
                <a:latin typeface="Poppins"/>
                <a:ea typeface="Poppins"/>
                <a:cs typeface="Poppins"/>
                <a:sym typeface="Poppins"/>
              </a:rPr>
              <a:t>Preparing for life after AgCAREERSTART</a:t>
            </a:r>
          </a:p>
        </p:txBody>
      </p:sp>
      <p:sp>
        <p:nvSpPr>
          <p:cNvPr name="TextBox 7" id="7"/>
          <p:cNvSpPr txBox="true"/>
          <p:nvPr/>
        </p:nvSpPr>
        <p:spPr>
          <a:xfrm rot="0">
            <a:off x="8860454" y="1424109"/>
            <a:ext cx="9173182" cy="1956054"/>
          </a:xfrm>
          <a:prstGeom prst="rect">
            <a:avLst/>
          </a:prstGeom>
        </p:spPr>
        <p:txBody>
          <a:bodyPr anchor="t" rtlCol="false" tIns="0" lIns="0" bIns="0" rIns="0">
            <a:spAutoFit/>
          </a:bodyPr>
          <a:lstStyle/>
          <a:p>
            <a:pPr algn="l">
              <a:lnSpc>
                <a:spcPts val="7686"/>
              </a:lnSpc>
            </a:pPr>
            <a:r>
              <a:rPr lang="en-US" sz="5490" b="true">
                <a:solidFill>
                  <a:srgbClr val="000000"/>
                </a:solidFill>
                <a:latin typeface="Poppins Bold"/>
                <a:ea typeface="Poppins Bold"/>
                <a:cs typeface="Poppins Bold"/>
                <a:sym typeface="Poppins Bold"/>
              </a:rPr>
              <a:t>WHAT ELSE CAN I GET OUT OF AGCAREERSTART?</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642525" y="1178831"/>
            <a:ext cx="1886052" cy="1931936"/>
          </a:xfrm>
          <a:custGeom>
            <a:avLst/>
            <a:gdLst/>
            <a:ahLst/>
            <a:cxnLst/>
            <a:rect r="r" b="b" t="t" l="l"/>
            <a:pathLst>
              <a:path h="1931936" w="1886052">
                <a:moveTo>
                  <a:pt x="0" y="0"/>
                </a:moveTo>
                <a:lnTo>
                  <a:pt x="1886052" y="0"/>
                </a:lnTo>
                <a:lnTo>
                  <a:pt x="1886052" y="1931936"/>
                </a:lnTo>
                <a:lnTo>
                  <a:pt x="0" y="193193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3" id="3"/>
          <p:cNvSpPr/>
          <p:nvPr/>
        </p:nvSpPr>
        <p:spPr>
          <a:xfrm flipH="false" flipV="false" rot="0">
            <a:off x="9144000" y="1382319"/>
            <a:ext cx="2159235" cy="1524960"/>
          </a:xfrm>
          <a:custGeom>
            <a:avLst/>
            <a:gdLst/>
            <a:ahLst/>
            <a:cxnLst/>
            <a:rect r="r" b="b" t="t" l="l"/>
            <a:pathLst>
              <a:path h="1524960" w="2159235">
                <a:moveTo>
                  <a:pt x="0" y="0"/>
                </a:moveTo>
                <a:lnTo>
                  <a:pt x="2159235" y="0"/>
                </a:lnTo>
                <a:lnTo>
                  <a:pt x="2159235" y="1524960"/>
                </a:lnTo>
                <a:lnTo>
                  <a:pt x="0" y="152496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4" id="4"/>
          <p:cNvSpPr/>
          <p:nvPr/>
        </p:nvSpPr>
        <p:spPr>
          <a:xfrm flipH="false" flipV="false" rot="0">
            <a:off x="9071232" y="6085506"/>
            <a:ext cx="2304770" cy="1757387"/>
          </a:xfrm>
          <a:custGeom>
            <a:avLst/>
            <a:gdLst/>
            <a:ahLst/>
            <a:cxnLst/>
            <a:rect r="r" b="b" t="t" l="l"/>
            <a:pathLst>
              <a:path h="1757387" w="2304770">
                <a:moveTo>
                  <a:pt x="0" y="0"/>
                </a:moveTo>
                <a:lnTo>
                  <a:pt x="2304770" y="0"/>
                </a:lnTo>
                <a:lnTo>
                  <a:pt x="2304770" y="1757387"/>
                </a:lnTo>
                <a:lnTo>
                  <a:pt x="0" y="175738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5" id="5"/>
          <p:cNvSpPr/>
          <p:nvPr/>
        </p:nvSpPr>
        <p:spPr>
          <a:xfrm flipH="false" flipV="false" rot="0">
            <a:off x="14738188" y="6072238"/>
            <a:ext cx="1694727" cy="1783923"/>
          </a:xfrm>
          <a:custGeom>
            <a:avLst/>
            <a:gdLst/>
            <a:ahLst/>
            <a:cxnLst/>
            <a:rect r="r" b="b" t="t" l="l"/>
            <a:pathLst>
              <a:path h="1783923" w="1694727">
                <a:moveTo>
                  <a:pt x="0" y="0"/>
                </a:moveTo>
                <a:lnTo>
                  <a:pt x="1694727" y="0"/>
                </a:lnTo>
                <a:lnTo>
                  <a:pt x="1694727" y="1783923"/>
                </a:lnTo>
                <a:lnTo>
                  <a:pt x="0" y="1783923"/>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6" id="6"/>
          <p:cNvSpPr/>
          <p:nvPr/>
        </p:nvSpPr>
        <p:spPr>
          <a:xfrm flipH="false" flipV="false" rot="0">
            <a:off x="4817929" y="7777986"/>
            <a:ext cx="1193639" cy="1028700"/>
          </a:xfrm>
          <a:custGeom>
            <a:avLst/>
            <a:gdLst/>
            <a:ahLst/>
            <a:cxnLst/>
            <a:rect r="r" b="b" t="t" l="l"/>
            <a:pathLst>
              <a:path h="1028700" w="1193639">
                <a:moveTo>
                  <a:pt x="0" y="0"/>
                </a:moveTo>
                <a:lnTo>
                  <a:pt x="1193640" y="0"/>
                </a:lnTo>
                <a:lnTo>
                  <a:pt x="1193640" y="1028700"/>
                </a:lnTo>
                <a:lnTo>
                  <a:pt x="0" y="1028700"/>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grpSp>
        <p:nvGrpSpPr>
          <p:cNvPr name="Group 7" id="7"/>
          <p:cNvGrpSpPr/>
          <p:nvPr/>
        </p:nvGrpSpPr>
        <p:grpSpPr>
          <a:xfrm rot="0">
            <a:off x="-3462" y="-31653"/>
            <a:ext cx="2475079" cy="10318653"/>
            <a:chOff x="0" y="0"/>
            <a:chExt cx="651873" cy="2717670"/>
          </a:xfrm>
        </p:grpSpPr>
        <p:sp>
          <p:nvSpPr>
            <p:cNvPr name="Freeform 8" id="8"/>
            <p:cNvSpPr/>
            <p:nvPr/>
          </p:nvSpPr>
          <p:spPr>
            <a:xfrm flipH="false" flipV="false" rot="0">
              <a:off x="0" y="0"/>
              <a:ext cx="651873" cy="2717670"/>
            </a:xfrm>
            <a:custGeom>
              <a:avLst/>
              <a:gdLst/>
              <a:ahLst/>
              <a:cxnLst/>
              <a:rect r="r" b="b" t="t" l="l"/>
              <a:pathLst>
                <a:path h="2717670" w="651873">
                  <a:moveTo>
                    <a:pt x="0" y="0"/>
                  </a:moveTo>
                  <a:lnTo>
                    <a:pt x="651873" y="0"/>
                  </a:lnTo>
                  <a:lnTo>
                    <a:pt x="651873" y="2717670"/>
                  </a:lnTo>
                  <a:lnTo>
                    <a:pt x="0" y="2717670"/>
                  </a:lnTo>
                  <a:close/>
                </a:path>
              </a:pathLst>
            </a:custGeom>
            <a:solidFill>
              <a:srgbClr val="A6F217"/>
            </a:solidFill>
          </p:spPr>
        </p:sp>
        <p:sp>
          <p:nvSpPr>
            <p:cNvPr name="TextBox 9" id="9"/>
            <p:cNvSpPr txBox="true"/>
            <p:nvPr/>
          </p:nvSpPr>
          <p:spPr>
            <a:xfrm>
              <a:off x="0" y="0"/>
              <a:ext cx="651873" cy="2717670"/>
            </a:xfrm>
            <a:prstGeom prst="rect">
              <a:avLst/>
            </a:prstGeom>
          </p:spPr>
          <p:txBody>
            <a:bodyPr anchor="ctr" rtlCol="false" tIns="50800" lIns="50800" bIns="50800" rIns="50800"/>
            <a:lstStyle/>
            <a:p>
              <a:pPr algn="ctr">
                <a:lnSpc>
                  <a:spcPts val="2749"/>
                </a:lnSpc>
              </a:pPr>
            </a:p>
          </p:txBody>
        </p:sp>
      </p:grpSp>
      <p:sp>
        <p:nvSpPr>
          <p:cNvPr name="Freeform 10" id="10"/>
          <p:cNvSpPr/>
          <p:nvPr/>
        </p:nvSpPr>
        <p:spPr>
          <a:xfrm flipH="false" flipV="false" rot="0">
            <a:off x="3713475" y="5977389"/>
            <a:ext cx="2339107" cy="1973622"/>
          </a:xfrm>
          <a:custGeom>
            <a:avLst/>
            <a:gdLst/>
            <a:ahLst/>
            <a:cxnLst/>
            <a:rect r="r" b="b" t="t" l="l"/>
            <a:pathLst>
              <a:path h="1973622" w="2339107">
                <a:moveTo>
                  <a:pt x="0" y="0"/>
                </a:moveTo>
                <a:lnTo>
                  <a:pt x="2339107" y="0"/>
                </a:lnTo>
                <a:lnTo>
                  <a:pt x="2339107" y="1973622"/>
                </a:lnTo>
                <a:lnTo>
                  <a:pt x="0" y="1973622"/>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11" id="11"/>
          <p:cNvSpPr/>
          <p:nvPr/>
        </p:nvSpPr>
        <p:spPr>
          <a:xfrm flipH="false" flipV="false" rot="0">
            <a:off x="4089203" y="1028700"/>
            <a:ext cx="1587651" cy="2232198"/>
          </a:xfrm>
          <a:custGeom>
            <a:avLst/>
            <a:gdLst/>
            <a:ahLst/>
            <a:cxnLst/>
            <a:rect r="r" b="b" t="t" l="l"/>
            <a:pathLst>
              <a:path h="2232198" w="1587651">
                <a:moveTo>
                  <a:pt x="0" y="0"/>
                </a:moveTo>
                <a:lnTo>
                  <a:pt x="1587651" y="0"/>
                </a:lnTo>
                <a:lnTo>
                  <a:pt x="1587651" y="2232198"/>
                </a:lnTo>
                <a:lnTo>
                  <a:pt x="0" y="2232198"/>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TextBox 12" id="12"/>
          <p:cNvSpPr txBox="true"/>
          <p:nvPr/>
        </p:nvSpPr>
        <p:spPr>
          <a:xfrm rot="0">
            <a:off x="13716458" y="8537575"/>
            <a:ext cx="3738186" cy="879475"/>
          </a:xfrm>
          <a:prstGeom prst="rect">
            <a:avLst/>
          </a:prstGeom>
        </p:spPr>
        <p:txBody>
          <a:bodyPr anchor="t" rtlCol="false" tIns="0" lIns="0" bIns="0" rIns="0">
            <a:spAutoFit/>
          </a:bodyPr>
          <a:lstStyle/>
          <a:p>
            <a:pPr algn="ctr">
              <a:lnSpc>
                <a:spcPts val="3499"/>
              </a:lnSpc>
            </a:pPr>
            <a:r>
              <a:rPr lang="en-US" b="true" sz="2499">
                <a:solidFill>
                  <a:srgbClr val="000000"/>
                </a:solidFill>
                <a:latin typeface="Poppins Bold"/>
                <a:ea typeface="Poppins Bold"/>
                <a:cs typeface="Poppins Bold"/>
                <a:sym typeface="Poppins Bold"/>
              </a:rPr>
              <a:t>RECEIVE A $3,000 TRAINING BURSARY</a:t>
            </a:r>
          </a:p>
        </p:txBody>
      </p:sp>
      <p:sp>
        <p:nvSpPr>
          <p:cNvPr name="TextBox 13" id="13"/>
          <p:cNvSpPr txBox="true"/>
          <p:nvPr/>
        </p:nvSpPr>
        <p:spPr>
          <a:xfrm rot="0">
            <a:off x="8246732" y="3531133"/>
            <a:ext cx="3953770" cy="1317625"/>
          </a:xfrm>
          <a:prstGeom prst="rect">
            <a:avLst/>
          </a:prstGeom>
        </p:spPr>
        <p:txBody>
          <a:bodyPr anchor="t" rtlCol="false" tIns="0" lIns="0" bIns="0" rIns="0">
            <a:spAutoFit/>
          </a:bodyPr>
          <a:lstStyle/>
          <a:p>
            <a:pPr algn="ctr">
              <a:lnSpc>
                <a:spcPts val="3499"/>
              </a:lnSpc>
            </a:pPr>
            <a:r>
              <a:rPr lang="en-US" b="true" sz="2499">
                <a:solidFill>
                  <a:srgbClr val="000000"/>
                </a:solidFill>
                <a:latin typeface="Poppins Bold"/>
                <a:ea typeface="Poppins Bold"/>
                <a:cs typeface="Poppins Bold"/>
                <a:sym typeface="Poppins Bold"/>
              </a:rPr>
              <a:t>RECEIVE ONGOING TRAINING AND PASTORAL SUPPORT</a:t>
            </a:r>
          </a:p>
        </p:txBody>
      </p:sp>
      <p:sp>
        <p:nvSpPr>
          <p:cNvPr name="TextBox 14" id="14"/>
          <p:cNvSpPr txBox="true"/>
          <p:nvPr/>
        </p:nvSpPr>
        <p:spPr>
          <a:xfrm rot="0">
            <a:off x="8246732" y="8318500"/>
            <a:ext cx="3953770" cy="1317625"/>
          </a:xfrm>
          <a:prstGeom prst="rect">
            <a:avLst/>
          </a:prstGeom>
        </p:spPr>
        <p:txBody>
          <a:bodyPr anchor="t" rtlCol="false" tIns="0" lIns="0" bIns="0" rIns="0">
            <a:spAutoFit/>
          </a:bodyPr>
          <a:lstStyle/>
          <a:p>
            <a:pPr algn="ctr">
              <a:lnSpc>
                <a:spcPts val="3499"/>
              </a:lnSpc>
            </a:pPr>
            <a:r>
              <a:rPr lang="en-US" b="true" sz="2499">
                <a:solidFill>
                  <a:srgbClr val="000000"/>
                </a:solidFill>
                <a:latin typeface="Poppins Bold"/>
                <a:ea typeface="Poppins Bold"/>
                <a:cs typeface="Poppins Bold"/>
                <a:sym typeface="Poppins Bold"/>
              </a:rPr>
              <a:t>ATTEND INDUSTRY EVENTS &amp; BROADEN NETWORK</a:t>
            </a:r>
          </a:p>
        </p:txBody>
      </p:sp>
      <p:sp>
        <p:nvSpPr>
          <p:cNvPr name="TextBox 15" id="15"/>
          <p:cNvSpPr txBox="true"/>
          <p:nvPr/>
        </p:nvSpPr>
        <p:spPr>
          <a:xfrm rot="0">
            <a:off x="3056629" y="8480425"/>
            <a:ext cx="3522601" cy="1060450"/>
          </a:xfrm>
          <a:prstGeom prst="rect">
            <a:avLst/>
          </a:prstGeom>
        </p:spPr>
        <p:txBody>
          <a:bodyPr anchor="t" rtlCol="false" tIns="0" lIns="0" bIns="0" rIns="0">
            <a:spAutoFit/>
          </a:bodyPr>
          <a:lstStyle/>
          <a:p>
            <a:pPr algn="ctr">
              <a:lnSpc>
                <a:spcPts val="2749"/>
              </a:lnSpc>
            </a:pPr>
            <a:r>
              <a:rPr lang="en-US" b="true" sz="2499">
                <a:solidFill>
                  <a:srgbClr val="000000"/>
                </a:solidFill>
                <a:latin typeface="Poppins Bold"/>
                <a:ea typeface="Poppins Bold"/>
                <a:cs typeface="Poppins Bold"/>
                <a:sym typeface="Poppins Bold"/>
              </a:rPr>
              <a:t>COMMUNITY OF EXPERIENCED HOST FARMERS</a:t>
            </a:r>
          </a:p>
        </p:txBody>
      </p:sp>
      <p:sp>
        <p:nvSpPr>
          <p:cNvPr name="TextBox 16" id="16"/>
          <p:cNvSpPr txBox="true"/>
          <p:nvPr/>
        </p:nvSpPr>
        <p:spPr>
          <a:xfrm rot="-5400000">
            <a:off x="-4989366" y="3331976"/>
            <a:ext cx="12265913" cy="1143653"/>
          </a:xfrm>
          <a:prstGeom prst="rect">
            <a:avLst/>
          </a:prstGeom>
        </p:spPr>
        <p:txBody>
          <a:bodyPr anchor="t" rtlCol="false" tIns="0" lIns="0" bIns="0" rIns="0">
            <a:spAutoFit/>
          </a:bodyPr>
          <a:lstStyle/>
          <a:p>
            <a:pPr algn="l">
              <a:lnSpc>
                <a:spcPts val="8889"/>
              </a:lnSpc>
            </a:pPr>
            <a:r>
              <a:rPr lang="en-US" sz="6349" b="true">
                <a:solidFill>
                  <a:srgbClr val="FFFFFF"/>
                </a:solidFill>
                <a:latin typeface="Poppins Bold"/>
                <a:ea typeface="Poppins Bold"/>
                <a:cs typeface="Poppins Bold"/>
                <a:sym typeface="Poppins Bold"/>
              </a:rPr>
              <a:t>WHY AGCAREERSTART?</a:t>
            </a:r>
          </a:p>
        </p:txBody>
      </p:sp>
      <p:sp>
        <p:nvSpPr>
          <p:cNvPr name="TextBox 17" id="17"/>
          <p:cNvSpPr txBox="true"/>
          <p:nvPr/>
        </p:nvSpPr>
        <p:spPr>
          <a:xfrm rot="0">
            <a:off x="3121728" y="3521608"/>
            <a:ext cx="3522601" cy="1403350"/>
          </a:xfrm>
          <a:prstGeom prst="rect">
            <a:avLst/>
          </a:prstGeom>
        </p:spPr>
        <p:txBody>
          <a:bodyPr anchor="t" rtlCol="false" tIns="0" lIns="0" bIns="0" rIns="0">
            <a:spAutoFit/>
          </a:bodyPr>
          <a:lstStyle/>
          <a:p>
            <a:pPr algn="ctr">
              <a:lnSpc>
                <a:spcPts val="2749"/>
              </a:lnSpc>
            </a:pPr>
            <a:r>
              <a:rPr lang="en-US" b="true" sz="2499">
                <a:solidFill>
                  <a:srgbClr val="000000"/>
                </a:solidFill>
                <a:latin typeface="Poppins Bold"/>
                <a:ea typeface="Poppins Bold"/>
                <a:cs typeface="Poppins Bold"/>
                <a:sym typeface="Poppins Bold"/>
              </a:rPr>
              <a:t>CONNECT WITH OTHER YOUNG PEOPLE INTERESTED IN AGRICULTURE!</a:t>
            </a:r>
          </a:p>
        </p:txBody>
      </p:sp>
      <p:sp>
        <p:nvSpPr>
          <p:cNvPr name="TextBox 18" id="18"/>
          <p:cNvSpPr txBox="true"/>
          <p:nvPr/>
        </p:nvSpPr>
        <p:spPr>
          <a:xfrm rot="0">
            <a:off x="13800703" y="3864508"/>
            <a:ext cx="3522601" cy="717550"/>
          </a:xfrm>
          <a:prstGeom prst="rect">
            <a:avLst/>
          </a:prstGeom>
        </p:spPr>
        <p:txBody>
          <a:bodyPr anchor="t" rtlCol="false" tIns="0" lIns="0" bIns="0" rIns="0">
            <a:spAutoFit/>
          </a:bodyPr>
          <a:lstStyle/>
          <a:p>
            <a:pPr algn="ctr">
              <a:lnSpc>
                <a:spcPts val="2749"/>
              </a:lnSpc>
            </a:pPr>
            <a:r>
              <a:rPr lang="en-US" b="true" sz="2499">
                <a:solidFill>
                  <a:srgbClr val="000000"/>
                </a:solidFill>
                <a:latin typeface="Poppins Bold"/>
                <a:ea typeface="Poppins Bold"/>
                <a:cs typeface="Poppins Bold"/>
                <a:sym typeface="Poppins Bold"/>
              </a:rPr>
              <a:t>SAFE, STRUCTURED GAP-YEAR PROGRAM</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2380932"/>
            <a:ext cx="19436370" cy="19436370"/>
          </a:xfrm>
          <a:custGeom>
            <a:avLst/>
            <a:gdLst/>
            <a:ahLst/>
            <a:cxnLst/>
            <a:rect r="r" b="b" t="t" l="l"/>
            <a:pathLst>
              <a:path h="19436370" w="19436370">
                <a:moveTo>
                  <a:pt x="0" y="0"/>
                </a:moveTo>
                <a:lnTo>
                  <a:pt x="19436370" y="0"/>
                </a:lnTo>
                <a:lnTo>
                  <a:pt x="19436370" y="19436370"/>
                </a:lnTo>
                <a:lnTo>
                  <a:pt x="0" y="1943637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3" id="3"/>
          <p:cNvSpPr txBox="true"/>
          <p:nvPr/>
        </p:nvSpPr>
        <p:spPr>
          <a:xfrm rot="0">
            <a:off x="4365167" y="1473322"/>
            <a:ext cx="13644233" cy="1598325"/>
          </a:xfrm>
          <a:prstGeom prst="rect">
            <a:avLst/>
          </a:prstGeom>
        </p:spPr>
        <p:txBody>
          <a:bodyPr anchor="t" rtlCol="false" tIns="0" lIns="0" bIns="0" rIns="0">
            <a:spAutoFit/>
          </a:bodyPr>
          <a:lstStyle/>
          <a:p>
            <a:pPr algn="r">
              <a:lnSpc>
                <a:spcPts val="11652"/>
              </a:lnSpc>
            </a:pPr>
            <a:r>
              <a:rPr lang="en-US" b="true" sz="10592">
                <a:solidFill>
                  <a:srgbClr val="FFFFFF"/>
                </a:solidFill>
                <a:latin typeface="Poppins Bold"/>
                <a:ea typeface="Poppins Bold"/>
                <a:cs typeface="Poppins Bold"/>
                <a:sym typeface="Poppins Bold"/>
              </a:rPr>
              <a:t>AGCAREERSTART</a:t>
            </a:r>
          </a:p>
        </p:txBody>
      </p:sp>
      <p:sp>
        <p:nvSpPr>
          <p:cNvPr name="Freeform 4" id="4"/>
          <p:cNvSpPr/>
          <p:nvPr/>
        </p:nvSpPr>
        <p:spPr>
          <a:xfrm flipH="false" flipV="false" rot="2700000">
            <a:off x="-1442981" y="1310758"/>
            <a:ext cx="10382761" cy="4511782"/>
          </a:xfrm>
          <a:custGeom>
            <a:avLst/>
            <a:gdLst/>
            <a:ahLst/>
            <a:cxnLst/>
            <a:rect r="r" b="b" t="t" l="l"/>
            <a:pathLst>
              <a:path h="4511782" w="10382761">
                <a:moveTo>
                  <a:pt x="0" y="0"/>
                </a:moveTo>
                <a:lnTo>
                  <a:pt x="10382761" y="0"/>
                </a:lnTo>
                <a:lnTo>
                  <a:pt x="10382761" y="4511782"/>
                </a:lnTo>
                <a:lnTo>
                  <a:pt x="0" y="45117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69871" y="231400"/>
            <a:ext cx="4101615" cy="2840248"/>
          </a:xfrm>
          <a:custGeom>
            <a:avLst/>
            <a:gdLst/>
            <a:ahLst/>
            <a:cxnLst/>
            <a:rect r="r" b="b" t="t" l="l"/>
            <a:pathLst>
              <a:path h="2840248" w="4101615">
                <a:moveTo>
                  <a:pt x="0" y="0"/>
                </a:moveTo>
                <a:lnTo>
                  <a:pt x="4101615" y="0"/>
                </a:lnTo>
                <a:lnTo>
                  <a:pt x="4101615" y="2840248"/>
                </a:lnTo>
                <a:lnTo>
                  <a:pt x="0" y="2840248"/>
                </a:lnTo>
                <a:lnTo>
                  <a:pt x="0" y="0"/>
                </a:lnTo>
                <a:close/>
              </a:path>
            </a:pathLst>
          </a:custGeom>
          <a:blipFill>
            <a:blip r:embed="rId7"/>
            <a:stretch>
              <a:fillRect l="0" t="-9240" r="0" b="-9240"/>
            </a:stretch>
          </a:blipFill>
        </p:spPr>
      </p:sp>
      <p:sp>
        <p:nvSpPr>
          <p:cNvPr name="Freeform 6" id="6"/>
          <p:cNvSpPr/>
          <p:nvPr/>
        </p:nvSpPr>
        <p:spPr>
          <a:xfrm flipH="false" flipV="false" rot="0">
            <a:off x="14516003" y="231400"/>
            <a:ext cx="3601763" cy="1420124"/>
          </a:xfrm>
          <a:custGeom>
            <a:avLst/>
            <a:gdLst/>
            <a:ahLst/>
            <a:cxnLst/>
            <a:rect r="r" b="b" t="t" l="l"/>
            <a:pathLst>
              <a:path h="1420124" w="3601763">
                <a:moveTo>
                  <a:pt x="0" y="0"/>
                </a:moveTo>
                <a:lnTo>
                  <a:pt x="3601763" y="0"/>
                </a:lnTo>
                <a:lnTo>
                  <a:pt x="3601763" y="1420124"/>
                </a:lnTo>
                <a:lnTo>
                  <a:pt x="0" y="1420124"/>
                </a:lnTo>
                <a:lnTo>
                  <a:pt x="0" y="0"/>
                </a:lnTo>
                <a:close/>
              </a:path>
            </a:pathLst>
          </a:custGeom>
          <a:blipFill>
            <a:blip r:embed="rId8"/>
            <a:stretch>
              <a:fillRect l="0" t="0" r="0" b="0"/>
            </a:stretch>
          </a:blipFill>
        </p:spPr>
      </p:sp>
      <p:sp>
        <p:nvSpPr>
          <p:cNvPr name="Freeform 7" id="7"/>
          <p:cNvSpPr/>
          <p:nvPr/>
        </p:nvSpPr>
        <p:spPr>
          <a:xfrm flipH="false" flipV="false" rot="0">
            <a:off x="2385502" y="3566649"/>
            <a:ext cx="1504757" cy="1504757"/>
          </a:xfrm>
          <a:custGeom>
            <a:avLst/>
            <a:gdLst/>
            <a:ahLst/>
            <a:cxnLst/>
            <a:rect r="r" b="b" t="t" l="l"/>
            <a:pathLst>
              <a:path h="1504757" w="1504757">
                <a:moveTo>
                  <a:pt x="0" y="0"/>
                </a:moveTo>
                <a:lnTo>
                  <a:pt x="1504758" y="0"/>
                </a:lnTo>
                <a:lnTo>
                  <a:pt x="1504758" y="1504757"/>
                </a:lnTo>
                <a:lnTo>
                  <a:pt x="0" y="1504757"/>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8" id="8"/>
          <p:cNvSpPr/>
          <p:nvPr/>
        </p:nvSpPr>
        <p:spPr>
          <a:xfrm flipH="false" flipV="false" rot="0">
            <a:off x="2385502" y="5566706"/>
            <a:ext cx="1475882" cy="1475882"/>
          </a:xfrm>
          <a:custGeom>
            <a:avLst/>
            <a:gdLst/>
            <a:ahLst/>
            <a:cxnLst/>
            <a:rect r="r" b="b" t="t" l="l"/>
            <a:pathLst>
              <a:path h="1475882" w="1475882">
                <a:moveTo>
                  <a:pt x="0" y="0"/>
                </a:moveTo>
                <a:lnTo>
                  <a:pt x="1475882" y="0"/>
                </a:lnTo>
                <a:lnTo>
                  <a:pt x="1475882" y="1475882"/>
                </a:lnTo>
                <a:lnTo>
                  <a:pt x="0" y="1475882"/>
                </a:lnTo>
                <a:lnTo>
                  <a:pt x="0" y="0"/>
                </a:lnTo>
                <a:close/>
              </a:path>
            </a:pathLst>
          </a:custGeom>
          <a:blipFill>
            <a:blip r:embed="rId11"/>
            <a:stretch>
              <a:fillRect l="0" t="0" r="0" b="0"/>
            </a:stretch>
          </a:blipFill>
        </p:spPr>
      </p:sp>
      <p:sp>
        <p:nvSpPr>
          <p:cNvPr name="Freeform 9" id="9"/>
          <p:cNvSpPr/>
          <p:nvPr/>
        </p:nvSpPr>
        <p:spPr>
          <a:xfrm flipH="false" flipV="false" rot="0">
            <a:off x="9852615" y="4599700"/>
            <a:ext cx="1504757" cy="1504757"/>
          </a:xfrm>
          <a:custGeom>
            <a:avLst/>
            <a:gdLst/>
            <a:ahLst/>
            <a:cxnLst/>
            <a:rect r="r" b="b" t="t" l="l"/>
            <a:pathLst>
              <a:path h="1504757" w="1504757">
                <a:moveTo>
                  <a:pt x="0" y="0"/>
                </a:moveTo>
                <a:lnTo>
                  <a:pt x="1504758" y="0"/>
                </a:lnTo>
                <a:lnTo>
                  <a:pt x="1504758" y="1504757"/>
                </a:lnTo>
                <a:lnTo>
                  <a:pt x="0" y="150475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10" id="10"/>
          <p:cNvSpPr/>
          <p:nvPr/>
        </p:nvSpPr>
        <p:spPr>
          <a:xfrm flipH="false" flipV="false" rot="0">
            <a:off x="9881491" y="6799947"/>
            <a:ext cx="1475882" cy="1475882"/>
          </a:xfrm>
          <a:custGeom>
            <a:avLst/>
            <a:gdLst/>
            <a:ahLst/>
            <a:cxnLst/>
            <a:rect r="r" b="b" t="t" l="l"/>
            <a:pathLst>
              <a:path h="1475882" w="1475882">
                <a:moveTo>
                  <a:pt x="0" y="0"/>
                </a:moveTo>
                <a:lnTo>
                  <a:pt x="1475882" y="0"/>
                </a:lnTo>
                <a:lnTo>
                  <a:pt x="1475882" y="1475881"/>
                </a:lnTo>
                <a:lnTo>
                  <a:pt x="0" y="1475881"/>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11" id="11"/>
          <p:cNvSpPr/>
          <p:nvPr/>
        </p:nvSpPr>
        <p:spPr>
          <a:xfrm flipH="false" flipV="false" rot="0">
            <a:off x="15889219" y="7888219"/>
            <a:ext cx="2314104" cy="2314104"/>
          </a:xfrm>
          <a:custGeom>
            <a:avLst/>
            <a:gdLst/>
            <a:ahLst/>
            <a:cxnLst/>
            <a:rect r="r" b="b" t="t" l="l"/>
            <a:pathLst>
              <a:path h="2314104" w="2314104">
                <a:moveTo>
                  <a:pt x="0" y="0"/>
                </a:moveTo>
                <a:lnTo>
                  <a:pt x="2314104" y="0"/>
                </a:lnTo>
                <a:lnTo>
                  <a:pt x="2314104" y="2314104"/>
                </a:lnTo>
                <a:lnTo>
                  <a:pt x="0" y="2314104"/>
                </a:lnTo>
                <a:lnTo>
                  <a:pt x="0" y="0"/>
                </a:lnTo>
                <a:close/>
              </a:path>
            </a:pathLst>
          </a:custGeom>
          <a:blipFill>
            <a:blip r:embed="rId16"/>
            <a:stretch>
              <a:fillRect l="0" t="0" r="0" b="0"/>
            </a:stretch>
          </a:blipFill>
        </p:spPr>
      </p:sp>
      <p:sp>
        <p:nvSpPr>
          <p:cNvPr name="Freeform 12" id="12"/>
          <p:cNvSpPr/>
          <p:nvPr/>
        </p:nvSpPr>
        <p:spPr>
          <a:xfrm flipH="false" flipV="false" rot="0">
            <a:off x="2426232" y="7590472"/>
            <a:ext cx="1423297" cy="1423297"/>
          </a:xfrm>
          <a:custGeom>
            <a:avLst/>
            <a:gdLst/>
            <a:ahLst/>
            <a:cxnLst/>
            <a:rect r="r" b="b" t="t" l="l"/>
            <a:pathLst>
              <a:path h="1423297" w="1423297">
                <a:moveTo>
                  <a:pt x="0" y="0"/>
                </a:moveTo>
                <a:lnTo>
                  <a:pt x="1423298" y="0"/>
                </a:lnTo>
                <a:lnTo>
                  <a:pt x="1423298" y="1423297"/>
                </a:lnTo>
                <a:lnTo>
                  <a:pt x="0" y="1423297"/>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TextBox 13" id="13"/>
          <p:cNvSpPr txBox="true"/>
          <p:nvPr/>
        </p:nvSpPr>
        <p:spPr>
          <a:xfrm rot="0">
            <a:off x="11467915" y="7247690"/>
            <a:ext cx="3357386" cy="570871"/>
          </a:xfrm>
          <a:prstGeom prst="rect">
            <a:avLst/>
          </a:prstGeom>
        </p:spPr>
        <p:txBody>
          <a:bodyPr anchor="t" rtlCol="false" tIns="0" lIns="0" bIns="0" rIns="0">
            <a:spAutoFit/>
          </a:bodyPr>
          <a:lstStyle/>
          <a:p>
            <a:pPr algn="r">
              <a:lnSpc>
                <a:spcPts val="4070"/>
              </a:lnSpc>
            </a:pPr>
            <a:r>
              <a:rPr lang="en-US" sz="3700">
                <a:solidFill>
                  <a:srgbClr val="000000"/>
                </a:solidFill>
                <a:latin typeface="Poppins"/>
                <a:ea typeface="Poppins"/>
                <a:cs typeface="Poppins"/>
                <a:sym typeface="Poppins"/>
              </a:rPr>
              <a:t>02 6269 5602</a:t>
            </a:r>
          </a:p>
        </p:txBody>
      </p:sp>
      <p:sp>
        <p:nvSpPr>
          <p:cNvPr name="TextBox 14" id="14"/>
          <p:cNvSpPr txBox="true"/>
          <p:nvPr/>
        </p:nvSpPr>
        <p:spPr>
          <a:xfrm rot="0">
            <a:off x="11187284" y="5061881"/>
            <a:ext cx="6371162" cy="570871"/>
          </a:xfrm>
          <a:prstGeom prst="rect">
            <a:avLst/>
          </a:prstGeom>
        </p:spPr>
        <p:txBody>
          <a:bodyPr anchor="t" rtlCol="false" tIns="0" lIns="0" bIns="0" rIns="0">
            <a:spAutoFit/>
          </a:bodyPr>
          <a:lstStyle/>
          <a:p>
            <a:pPr algn="r">
              <a:lnSpc>
                <a:spcPts val="4070"/>
              </a:lnSpc>
            </a:pPr>
            <a:r>
              <a:rPr lang="en-US" sz="3700">
                <a:solidFill>
                  <a:srgbClr val="000000"/>
                </a:solidFill>
                <a:latin typeface="Poppins"/>
                <a:ea typeface="Poppins"/>
                <a:cs typeface="Poppins"/>
                <a:sym typeface="Poppins"/>
              </a:rPr>
              <a:t>agcareerstart@nff.org.au</a:t>
            </a:r>
          </a:p>
        </p:txBody>
      </p:sp>
      <p:sp>
        <p:nvSpPr>
          <p:cNvPr name="TextBox 15" id="15"/>
          <p:cNvSpPr txBox="true"/>
          <p:nvPr/>
        </p:nvSpPr>
        <p:spPr>
          <a:xfrm rot="0">
            <a:off x="4489019" y="4028829"/>
            <a:ext cx="4076870" cy="570871"/>
          </a:xfrm>
          <a:prstGeom prst="rect">
            <a:avLst/>
          </a:prstGeom>
        </p:spPr>
        <p:txBody>
          <a:bodyPr anchor="t" rtlCol="false" tIns="0" lIns="0" bIns="0" rIns="0">
            <a:spAutoFit/>
          </a:bodyPr>
          <a:lstStyle/>
          <a:p>
            <a:pPr algn="r">
              <a:lnSpc>
                <a:spcPts val="4070"/>
              </a:lnSpc>
            </a:pPr>
            <a:r>
              <a:rPr lang="en-US" sz="3700">
                <a:solidFill>
                  <a:srgbClr val="000000"/>
                </a:solidFill>
                <a:latin typeface="Poppins"/>
                <a:ea typeface="Poppins"/>
                <a:cs typeface="Poppins"/>
                <a:sym typeface="Poppins"/>
              </a:rPr>
              <a:t>@agcareerstart</a:t>
            </a:r>
          </a:p>
        </p:txBody>
      </p:sp>
      <p:sp>
        <p:nvSpPr>
          <p:cNvPr name="TextBox 16" id="16"/>
          <p:cNvSpPr txBox="true"/>
          <p:nvPr/>
        </p:nvSpPr>
        <p:spPr>
          <a:xfrm rot="0">
            <a:off x="4695679" y="6014449"/>
            <a:ext cx="3985021" cy="570871"/>
          </a:xfrm>
          <a:prstGeom prst="rect">
            <a:avLst/>
          </a:prstGeom>
        </p:spPr>
        <p:txBody>
          <a:bodyPr anchor="t" rtlCol="false" tIns="0" lIns="0" bIns="0" rIns="0">
            <a:spAutoFit/>
          </a:bodyPr>
          <a:lstStyle/>
          <a:p>
            <a:pPr algn="r">
              <a:lnSpc>
                <a:spcPts val="4070"/>
              </a:lnSpc>
            </a:pPr>
            <a:r>
              <a:rPr lang="en-US" sz="3700">
                <a:solidFill>
                  <a:srgbClr val="000000"/>
                </a:solidFill>
                <a:latin typeface="Poppins"/>
                <a:ea typeface="Poppins"/>
                <a:cs typeface="Poppins"/>
                <a:sym typeface="Poppins"/>
              </a:rPr>
              <a:t>@agcareerstart</a:t>
            </a:r>
          </a:p>
        </p:txBody>
      </p:sp>
      <p:sp>
        <p:nvSpPr>
          <p:cNvPr name="TextBox 17" id="17"/>
          <p:cNvSpPr txBox="true"/>
          <p:nvPr/>
        </p:nvSpPr>
        <p:spPr>
          <a:xfrm rot="0">
            <a:off x="4695679" y="7985630"/>
            <a:ext cx="3663550" cy="570871"/>
          </a:xfrm>
          <a:prstGeom prst="rect">
            <a:avLst/>
          </a:prstGeom>
        </p:spPr>
        <p:txBody>
          <a:bodyPr anchor="t" rtlCol="false" tIns="0" lIns="0" bIns="0" rIns="0">
            <a:spAutoFit/>
          </a:bodyPr>
          <a:lstStyle/>
          <a:p>
            <a:pPr algn="r">
              <a:lnSpc>
                <a:spcPts val="4070"/>
              </a:lnSpc>
            </a:pPr>
            <a:r>
              <a:rPr lang="en-US" sz="3700">
                <a:solidFill>
                  <a:srgbClr val="000000"/>
                </a:solidFill>
                <a:latin typeface="Poppins"/>
                <a:ea typeface="Poppins"/>
                <a:cs typeface="Poppins"/>
                <a:sym typeface="Poppins"/>
              </a:rPr>
              <a:t>AgCareerStart</a:t>
            </a:r>
          </a:p>
        </p:txBody>
      </p:sp>
      <p:sp>
        <p:nvSpPr>
          <p:cNvPr name="TextBox 18" id="18"/>
          <p:cNvSpPr txBox="true"/>
          <p:nvPr/>
        </p:nvSpPr>
        <p:spPr>
          <a:xfrm rot="-5400000">
            <a:off x="15092513" y="8831838"/>
            <a:ext cx="1229551" cy="363861"/>
          </a:xfrm>
          <a:prstGeom prst="rect">
            <a:avLst/>
          </a:prstGeom>
        </p:spPr>
        <p:txBody>
          <a:bodyPr anchor="t" rtlCol="false" tIns="0" lIns="0" bIns="0" rIns="0">
            <a:spAutoFit/>
          </a:bodyPr>
          <a:lstStyle/>
          <a:p>
            <a:pPr algn="r">
              <a:lnSpc>
                <a:spcPts val="2640"/>
              </a:lnSpc>
            </a:pPr>
            <a:r>
              <a:rPr lang="en-US" sz="2400">
                <a:solidFill>
                  <a:srgbClr val="000000"/>
                </a:solidFill>
                <a:latin typeface="Poppins"/>
                <a:ea typeface="Poppins"/>
                <a:cs typeface="Poppins"/>
                <a:sym typeface="Poppins"/>
              </a:rPr>
              <a:t>Website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417556" y="9164276"/>
            <a:ext cx="4102978" cy="2245448"/>
          </a:xfrm>
          <a:custGeom>
            <a:avLst/>
            <a:gdLst/>
            <a:ahLst/>
            <a:cxnLst/>
            <a:rect r="r" b="b" t="t" l="l"/>
            <a:pathLst>
              <a:path h="2245448" w="4102978">
                <a:moveTo>
                  <a:pt x="0" y="0"/>
                </a:moveTo>
                <a:lnTo>
                  <a:pt x="4102979" y="0"/>
                </a:lnTo>
                <a:lnTo>
                  <a:pt x="4102979" y="2245448"/>
                </a:lnTo>
                <a:lnTo>
                  <a:pt x="0" y="224544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3" id="3"/>
          <p:cNvSpPr/>
          <p:nvPr/>
        </p:nvSpPr>
        <p:spPr>
          <a:xfrm flipH="false" flipV="false" rot="0">
            <a:off x="9144000" y="1028700"/>
            <a:ext cx="10972800" cy="8229600"/>
          </a:xfrm>
          <a:custGeom>
            <a:avLst/>
            <a:gdLst/>
            <a:ahLst/>
            <a:cxnLst/>
            <a:rect r="r" b="b" t="t" l="l"/>
            <a:pathLst>
              <a:path h="8229600" w="10972800">
                <a:moveTo>
                  <a:pt x="0" y="0"/>
                </a:moveTo>
                <a:lnTo>
                  <a:pt x="10972800" y="0"/>
                </a:lnTo>
                <a:lnTo>
                  <a:pt x="10972800" y="8229600"/>
                </a:lnTo>
                <a:lnTo>
                  <a:pt x="0" y="8229600"/>
                </a:lnTo>
                <a:lnTo>
                  <a:pt x="0" y="0"/>
                </a:lnTo>
                <a:close/>
              </a:path>
            </a:pathLst>
          </a:custGeom>
          <a:blipFill>
            <a:blip r:embed="rId5"/>
            <a:stretch>
              <a:fillRect l="-12500" t="0" r="0" b="0"/>
            </a:stretch>
          </a:blipFill>
        </p:spPr>
      </p:sp>
      <p:grpSp>
        <p:nvGrpSpPr>
          <p:cNvPr name="Group 4" id="4"/>
          <p:cNvGrpSpPr/>
          <p:nvPr/>
        </p:nvGrpSpPr>
        <p:grpSpPr>
          <a:xfrm rot="0">
            <a:off x="1028700" y="2364546"/>
            <a:ext cx="7230012" cy="1523045"/>
            <a:chOff x="0" y="0"/>
            <a:chExt cx="1904201" cy="401131"/>
          </a:xfrm>
        </p:grpSpPr>
        <p:sp>
          <p:nvSpPr>
            <p:cNvPr name="Freeform 5" id="5"/>
            <p:cNvSpPr/>
            <p:nvPr/>
          </p:nvSpPr>
          <p:spPr>
            <a:xfrm flipH="false" flipV="false" rot="0">
              <a:off x="0" y="0"/>
              <a:ext cx="1904201" cy="401131"/>
            </a:xfrm>
            <a:custGeom>
              <a:avLst/>
              <a:gdLst/>
              <a:ahLst/>
              <a:cxnLst/>
              <a:rect r="r" b="b" t="t" l="l"/>
              <a:pathLst>
                <a:path h="401131" w="1904201">
                  <a:moveTo>
                    <a:pt x="54611" y="0"/>
                  </a:moveTo>
                  <a:lnTo>
                    <a:pt x="1849590" y="0"/>
                  </a:lnTo>
                  <a:cubicBezTo>
                    <a:pt x="1879751" y="0"/>
                    <a:pt x="1904201" y="24450"/>
                    <a:pt x="1904201" y="54611"/>
                  </a:cubicBezTo>
                  <a:lnTo>
                    <a:pt x="1904201" y="346520"/>
                  </a:lnTo>
                  <a:cubicBezTo>
                    <a:pt x="1904201" y="376681"/>
                    <a:pt x="1879751" y="401131"/>
                    <a:pt x="1849590" y="401131"/>
                  </a:cubicBezTo>
                  <a:lnTo>
                    <a:pt x="54611" y="401131"/>
                  </a:lnTo>
                  <a:cubicBezTo>
                    <a:pt x="24450" y="401131"/>
                    <a:pt x="0" y="376681"/>
                    <a:pt x="0" y="346520"/>
                  </a:cubicBezTo>
                  <a:lnTo>
                    <a:pt x="0" y="54611"/>
                  </a:lnTo>
                  <a:cubicBezTo>
                    <a:pt x="0" y="24450"/>
                    <a:pt x="24450" y="0"/>
                    <a:pt x="54611" y="0"/>
                  </a:cubicBezTo>
                  <a:close/>
                </a:path>
              </a:pathLst>
            </a:custGeom>
            <a:solidFill>
              <a:srgbClr val="FFFF00"/>
            </a:solidFill>
          </p:spPr>
        </p:sp>
        <p:sp>
          <p:nvSpPr>
            <p:cNvPr name="TextBox 6" id="6"/>
            <p:cNvSpPr txBox="true"/>
            <p:nvPr/>
          </p:nvSpPr>
          <p:spPr>
            <a:xfrm>
              <a:off x="0" y="-38100"/>
              <a:ext cx="1904201" cy="439231"/>
            </a:xfrm>
            <a:prstGeom prst="rect">
              <a:avLst/>
            </a:prstGeom>
          </p:spPr>
          <p:txBody>
            <a:bodyPr anchor="ctr" rtlCol="false" tIns="50800" lIns="50800" bIns="50800" rIns="50800"/>
            <a:lstStyle/>
            <a:p>
              <a:pPr algn="ctr">
                <a:lnSpc>
                  <a:spcPts val="2659"/>
                </a:lnSpc>
              </a:pPr>
            </a:p>
          </p:txBody>
        </p:sp>
      </p:grpSp>
      <p:sp>
        <p:nvSpPr>
          <p:cNvPr name="TextBox 7" id="7"/>
          <p:cNvSpPr txBox="true"/>
          <p:nvPr/>
        </p:nvSpPr>
        <p:spPr>
          <a:xfrm rot="0">
            <a:off x="1028700" y="335721"/>
            <a:ext cx="8942569" cy="1762125"/>
          </a:xfrm>
          <a:prstGeom prst="rect">
            <a:avLst/>
          </a:prstGeom>
        </p:spPr>
        <p:txBody>
          <a:bodyPr anchor="t" rtlCol="false" tIns="0" lIns="0" bIns="0" rIns="0">
            <a:spAutoFit/>
          </a:bodyPr>
          <a:lstStyle/>
          <a:p>
            <a:pPr algn="l">
              <a:lnSpc>
                <a:spcPts val="6600"/>
              </a:lnSpc>
            </a:pPr>
            <a:r>
              <a:rPr lang="en-US" b="true" sz="6000">
                <a:solidFill>
                  <a:srgbClr val="000000"/>
                </a:solidFill>
                <a:latin typeface="Poppins Ultra-Bold"/>
                <a:ea typeface="Poppins Ultra-Bold"/>
                <a:cs typeface="Poppins Ultra-Bold"/>
                <a:sym typeface="Poppins Ultra-Bold"/>
              </a:rPr>
              <a:t>WHAT IS AGCAREERSTART?</a:t>
            </a:r>
          </a:p>
        </p:txBody>
      </p:sp>
      <p:grpSp>
        <p:nvGrpSpPr>
          <p:cNvPr name="Group 8" id="8"/>
          <p:cNvGrpSpPr/>
          <p:nvPr/>
        </p:nvGrpSpPr>
        <p:grpSpPr>
          <a:xfrm rot="0">
            <a:off x="1028700" y="4154782"/>
            <a:ext cx="7230012" cy="1523045"/>
            <a:chOff x="0" y="0"/>
            <a:chExt cx="1904201" cy="401131"/>
          </a:xfrm>
        </p:grpSpPr>
        <p:sp>
          <p:nvSpPr>
            <p:cNvPr name="Freeform 9" id="9"/>
            <p:cNvSpPr/>
            <p:nvPr/>
          </p:nvSpPr>
          <p:spPr>
            <a:xfrm flipH="false" flipV="false" rot="0">
              <a:off x="0" y="0"/>
              <a:ext cx="1904201" cy="401131"/>
            </a:xfrm>
            <a:custGeom>
              <a:avLst/>
              <a:gdLst/>
              <a:ahLst/>
              <a:cxnLst/>
              <a:rect r="r" b="b" t="t" l="l"/>
              <a:pathLst>
                <a:path h="401131" w="1904201">
                  <a:moveTo>
                    <a:pt x="54611" y="0"/>
                  </a:moveTo>
                  <a:lnTo>
                    <a:pt x="1849590" y="0"/>
                  </a:lnTo>
                  <a:cubicBezTo>
                    <a:pt x="1879751" y="0"/>
                    <a:pt x="1904201" y="24450"/>
                    <a:pt x="1904201" y="54611"/>
                  </a:cubicBezTo>
                  <a:lnTo>
                    <a:pt x="1904201" y="346520"/>
                  </a:lnTo>
                  <a:cubicBezTo>
                    <a:pt x="1904201" y="376681"/>
                    <a:pt x="1879751" y="401131"/>
                    <a:pt x="1849590" y="401131"/>
                  </a:cubicBezTo>
                  <a:lnTo>
                    <a:pt x="54611" y="401131"/>
                  </a:lnTo>
                  <a:cubicBezTo>
                    <a:pt x="24450" y="401131"/>
                    <a:pt x="0" y="376681"/>
                    <a:pt x="0" y="346520"/>
                  </a:cubicBezTo>
                  <a:lnTo>
                    <a:pt x="0" y="54611"/>
                  </a:lnTo>
                  <a:cubicBezTo>
                    <a:pt x="0" y="24450"/>
                    <a:pt x="24450" y="0"/>
                    <a:pt x="54611" y="0"/>
                  </a:cubicBezTo>
                  <a:close/>
                </a:path>
              </a:pathLst>
            </a:custGeom>
            <a:solidFill>
              <a:srgbClr val="FFFF00"/>
            </a:solidFill>
          </p:spPr>
        </p:sp>
        <p:sp>
          <p:nvSpPr>
            <p:cNvPr name="TextBox 10" id="10"/>
            <p:cNvSpPr txBox="true"/>
            <p:nvPr/>
          </p:nvSpPr>
          <p:spPr>
            <a:xfrm>
              <a:off x="0" y="-38100"/>
              <a:ext cx="1904201" cy="439231"/>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5945019"/>
            <a:ext cx="7230012" cy="1523045"/>
            <a:chOff x="0" y="0"/>
            <a:chExt cx="1904201" cy="401131"/>
          </a:xfrm>
        </p:grpSpPr>
        <p:sp>
          <p:nvSpPr>
            <p:cNvPr name="Freeform 12" id="12"/>
            <p:cNvSpPr/>
            <p:nvPr/>
          </p:nvSpPr>
          <p:spPr>
            <a:xfrm flipH="false" flipV="false" rot="0">
              <a:off x="0" y="0"/>
              <a:ext cx="1904201" cy="401131"/>
            </a:xfrm>
            <a:custGeom>
              <a:avLst/>
              <a:gdLst/>
              <a:ahLst/>
              <a:cxnLst/>
              <a:rect r="r" b="b" t="t" l="l"/>
              <a:pathLst>
                <a:path h="401131" w="1904201">
                  <a:moveTo>
                    <a:pt x="54611" y="0"/>
                  </a:moveTo>
                  <a:lnTo>
                    <a:pt x="1849590" y="0"/>
                  </a:lnTo>
                  <a:cubicBezTo>
                    <a:pt x="1879751" y="0"/>
                    <a:pt x="1904201" y="24450"/>
                    <a:pt x="1904201" y="54611"/>
                  </a:cubicBezTo>
                  <a:lnTo>
                    <a:pt x="1904201" y="346520"/>
                  </a:lnTo>
                  <a:cubicBezTo>
                    <a:pt x="1904201" y="376681"/>
                    <a:pt x="1879751" y="401131"/>
                    <a:pt x="1849590" y="401131"/>
                  </a:cubicBezTo>
                  <a:lnTo>
                    <a:pt x="54611" y="401131"/>
                  </a:lnTo>
                  <a:cubicBezTo>
                    <a:pt x="24450" y="401131"/>
                    <a:pt x="0" y="376681"/>
                    <a:pt x="0" y="346520"/>
                  </a:cubicBezTo>
                  <a:lnTo>
                    <a:pt x="0" y="54611"/>
                  </a:lnTo>
                  <a:cubicBezTo>
                    <a:pt x="0" y="24450"/>
                    <a:pt x="24450" y="0"/>
                    <a:pt x="54611" y="0"/>
                  </a:cubicBezTo>
                  <a:close/>
                </a:path>
              </a:pathLst>
            </a:custGeom>
            <a:solidFill>
              <a:srgbClr val="FFFF00"/>
            </a:solidFill>
          </p:spPr>
        </p:sp>
        <p:sp>
          <p:nvSpPr>
            <p:cNvPr name="TextBox 13" id="13"/>
            <p:cNvSpPr txBox="true"/>
            <p:nvPr/>
          </p:nvSpPr>
          <p:spPr>
            <a:xfrm>
              <a:off x="0" y="-38100"/>
              <a:ext cx="1904201" cy="439231"/>
            </a:xfrm>
            <a:prstGeom prst="rect">
              <a:avLst/>
            </a:prstGeom>
          </p:spPr>
          <p:txBody>
            <a:bodyPr anchor="ctr" rtlCol="false" tIns="50800" lIns="50800" bIns="50800" rIns="50800"/>
            <a:lstStyle/>
            <a:p>
              <a:pPr algn="ctr">
                <a:lnSpc>
                  <a:spcPts val="2659"/>
                </a:lnSpc>
              </a:pPr>
            </a:p>
          </p:txBody>
        </p:sp>
      </p:grpSp>
      <p:grpSp>
        <p:nvGrpSpPr>
          <p:cNvPr name="Group 14" id="14"/>
          <p:cNvGrpSpPr/>
          <p:nvPr/>
        </p:nvGrpSpPr>
        <p:grpSpPr>
          <a:xfrm rot="0">
            <a:off x="1028700" y="7735255"/>
            <a:ext cx="7230012" cy="1523045"/>
            <a:chOff x="0" y="0"/>
            <a:chExt cx="1904201" cy="401131"/>
          </a:xfrm>
        </p:grpSpPr>
        <p:sp>
          <p:nvSpPr>
            <p:cNvPr name="Freeform 15" id="15"/>
            <p:cNvSpPr/>
            <p:nvPr/>
          </p:nvSpPr>
          <p:spPr>
            <a:xfrm flipH="false" flipV="false" rot="0">
              <a:off x="0" y="0"/>
              <a:ext cx="1904201" cy="401131"/>
            </a:xfrm>
            <a:custGeom>
              <a:avLst/>
              <a:gdLst/>
              <a:ahLst/>
              <a:cxnLst/>
              <a:rect r="r" b="b" t="t" l="l"/>
              <a:pathLst>
                <a:path h="401131" w="1904201">
                  <a:moveTo>
                    <a:pt x="54611" y="0"/>
                  </a:moveTo>
                  <a:lnTo>
                    <a:pt x="1849590" y="0"/>
                  </a:lnTo>
                  <a:cubicBezTo>
                    <a:pt x="1879751" y="0"/>
                    <a:pt x="1904201" y="24450"/>
                    <a:pt x="1904201" y="54611"/>
                  </a:cubicBezTo>
                  <a:lnTo>
                    <a:pt x="1904201" y="346520"/>
                  </a:lnTo>
                  <a:cubicBezTo>
                    <a:pt x="1904201" y="376681"/>
                    <a:pt x="1879751" y="401131"/>
                    <a:pt x="1849590" y="401131"/>
                  </a:cubicBezTo>
                  <a:lnTo>
                    <a:pt x="54611" y="401131"/>
                  </a:lnTo>
                  <a:cubicBezTo>
                    <a:pt x="24450" y="401131"/>
                    <a:pt x="0" y="376681"/>
                    <a:pt x="0" y="346520"/>
                  </a:cubicBezTo>
                  <a:lnTo>
                    <a:pt x="0" y="54611"/>
                  </a:lnTo>
                  <a:cubicBezTo>
                    <a:pt x="0" y="24450"/>
                    <a:pt x="24450" y="0"/>
                    <a:pt x="54611" y="0"/>
                  </a:cubicBezTo>
                  <a:close/>
                </a:path>
              </a:pathLst>
            </a:custGeom>
            <a:solidFill>
              <a:srgbClr val="FFFF00"/>
            </a:solidFill>
          </p:spPr>
        </p:sp>
        <p:sp>
          <p:nvSpPr>
            <p:cNvPr name="TextBox 16" id="16"/>
            <p:cNvSpPr txBox="true"/>
            <p:nvPr/>
          </p:nvSpPr>
          <p:spPr>
            <a:xfrm>
              <a:off x="0" y="-38100"/>
              <a:ext cx="1904201" cy="439231"/>
            </a:xfrm>
            <a:prstGeom prst="rect">
              <a:avLst/>
            </a:prstGeom>
          </p:spPr>
          <p:txBody>
            <a:bodyPr anchor="ctr" rtlCol="false" tIns="50800" lIns="50800" bIns="50800" rIns="50800"/>
            <a:lstStyle/>
            <a:p>
              <a:pPr algn="ctr">
                <a:lnSpc>
                  <a:spcPts val="2659"/>
                </a:lnSpc>
              </a:pPr>
            </a:p>
          </p:txBody>
        </p:sp>
      </p:grpSp>
      <p:sp>
        <p:nvSpPr>
          <p:cNvPr name="TextBox 17" id="17"/>
          <p:cNvSpPr txBox="true"/>
          <p:nvPr/>
        </p:nvSpPr>
        <p:spPr>
          <a:xfrm rot="0">
            <a:off x="1528514" y="2901597"/>
            <a:ext cx="6230384" cy="391795"/>
          </a:xfrm>
          <a:prstGeom prst="rect">
            <a:avLst/>
          </a:prstGeom>
        </p:spPr>
        <p:txBody>
          <a:bodyPr anchor="t" rtlCol="false" tIns="0" lIns="0" bIns="0" rIns="0">
            <a:spAutoFit/>
          </a:bodyPr>
          <a:lstStyle/>
          <a:p>
            <a:pPr algn="l">
              <a:lnSpc>
                <a:spcPts val="3079"/>
              </a:lnSpc>
            </a:pPr>
            <a:r>
              <a:rPr lang="en-US" sz="2199">
                <a:solidFill>
                  <a:srgbClr val="000000"/>
                </a:solidFill>
                <a:latin typeface="Poppins"/>
                <a:ea typeface="Poppins"/>
                <a:cs typeface="Poppins"/>
                <a:sym typeface="Poppins"/>
              </a:rPr>
              <a:t>Young Australians aged 18-25</a:t>
            </a:r>
          </a:p>
        </p:txBody>
      </p:sp>
      <p:sp>
        <p:nvSpPr>
          <p:cNvPr name="TextBox 18" id="18"/>
          <p:cNvSpPr txBox="true"/>
          <p:nvPr/>
        </p:nvSpPr>
        <p:spPr>
          <a:xfrm rot="0">
            <a:off x="1528514" y="4691833"/>
            <a:ext cx="6230384" cy="391795"/>
          </a:xfrm>
          <a:prstGeom prst="rect">
            <a:avLst/>
          </a:prstGeom>
        </p:spPr>
        <p:txBody>
          <a:bodyPr anchor="t" rtlCol="false" tIns="0" lIns="0" bIns="0" rIns="0">
            <a:spAutoFit/>
          </a:bodyPr>
          <a:lstStyle/>
          <a:p>
            <a:pPr algn="l">
              <a:lnSpc>
                <a:spcPts val="3079"/>
              </a:lnSpc>
            </a:pPr>
            <a:r>
              <a:rPr lang="en-US" sz="2199">
                <a:solidFill>
                  <a:srgbClr val="000000"/>
                </a:solidFill>
                <a:latin typeface="Poppins"/>
                <a:ea typeface="Poppins"/>
                <a:cs typeface="Poppins"/>
                <a:sym typeface="Poppins"/>
              </a:rPr>
              <a:t>10-12 month full-time paid role on farm</a:t>
            </a:r>
          </a:p>
        </p:txBody>
      </p:sp>
      <p:sp>
        <p:nvSpPr>
          <p:cNvPr name="TextBox 19" id="19"/>
          <p:cNvSpPr txBox="true"/>
          <p:nvPr/>
        </p:nvSpPr>
        <p:spPr>
          <a:xfrm rot="0">
            <a:off x="1528514" y="6482069"/>
            <a:ext cx="6230384" cy="391795"/>
          </a:xfrm>
          <a:prstGeom prst="rect">
            <a:avLst/>
          </a:prstGeom>
        </p:spPr>
        <p:txBody>
          <a:bodyPr anchor="t" rtlCol="false" tIns="0" lIns="0" bIns="0" rIns="0">
            <a:spAutoFit/>
          </a:bodyPr>
          <a:lstStyle/>
          <a:p>
            <a:pPr algn="l">
              <a:lnSpc>
                <a:spcPts val="3079"/>
              </a:lnSpc>
            </a:pPr>
            <a:r>
              <a:rPr lang="en-US" sz="2199">
                <a:solidFill>
                  <a:srgbClr val="000000"/>
                </a:solidFill>
                <a:latin typeface="Poppins"/>
                <a:ea typeface="Poppins"/>
                <a:cs typeface="Poppins"/>
                <a:sym typeface="Poppins"/>
              </a:rPr>
              <a:t>Dedicated pastoral support team</a:t>
            </a:r>
          </a:p>
        </p:txBody>
      </p:sp>
      <p:sp>
        <p:nvSpPr>
          <p:cNvPr name="TextBox 20" id="20"/>
          <p:cNvSpPr txBox="true"/>
          <p:nvPr/>
        </p:nvSpPr>
        <p:spPr>
          <a:xfrm rot="0">
            <a:off x="1528514" y="8272305"/>
            <a:ext cx="6230384" cy="391795"/>
          </a:xfrm>
          <a:prstGeom prst="rect">
            <a:avLst/>
          </a:prstGeom>
        </p:spPr>
        <p:txBody>
          <a:bodyPr anchor="t" rtlCol="false" tIns="0" lIns="0" bIns="0" rIns="0">
            <a:spAutoFit/>
          </a:bodyPr>
          <a:lstStyle/>
          <a:p>
            <a:pPr algn="l">
              <a:lnSpc>
                <a:spcPts val="3079"/>
              </a:lnSpc>
            </a:pPr>
            <a:r>
              <a:rPr lang="en-US" sz="2199">
                <a:solidFill>
                  <a:srgbClr val="000000"/>
                </a:solidFill>
                <a:latin typeface="Poppins"/>
                <a:ea typeface="Poppins"/>
                <a:cs typeface="Poppins"/>
                <a:sym typeface="Poppins"/>
              </a:rPr>
              <a:t>$3,000 Training and Engagement Bursary</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622731" y="8205266"/>
            <a:ext cx="4003486" cy="1437211"/>
          </a:xfrm>
          <a:custGeom>
            <a:avLst/>
            <a:gdLst/>
            <a:ahLst/>
            <a:cxnLst/>
            <a:rect r="r" b="b" t="t" l="l"/>
            <a:pathLst>
              <a:path h="1437211" w="4003486">
                <a:moveTo>
                  <a:pt x="0" y="0"/>
                </a:moveTo>
                <a:lnTo>
                  <a:pt x="4003486" y="0"/>
                </a:lnTo>
                <a:lnTo>
                  <a:pt x="4003486" y="1437211"/>
                </a:lnTo>
                <a:lnTo>
                  <a:pt x="0" y="1437211"/>
                </a:lnTo>
                <a:lnTo>
                  <a:pt x="0" y="0"/>
                </a:lnTo>
                <a:close/>
              </a:path>
            </a:pathLst>
          </a:custGeom>
          <a:blipFill>
            <a:blip r:embed="rId2"/>
            <a:stretch>
              <a:fillRect l="0" t="-6915" r="0" b="0"/>
            </a:stretch>
          </a:blipFill>
        </p:spPr>
      </p:sp>
      <p:sp>
        <p:nvSpPr>
          <p:cNvPr name="Freeform 3" id="3"/>
          <p:cNvSpPr/>
          <p:nvPr/>
        </p:nvSpPr>
        <p:spPr>
          <a:xfrm flipH="false" flipV="false" rot="0">
            <a:off x="4881899" y="8316369"/>
            <a:ext cx="3081537" cy="1215006"/>
          </a:xfrm>
          <a:custGeom>
            <a:avLst/>
            <a:gdLst/>
            <a:ahLst/>
            <a:cxnLst/>
            <a:rect r="r" b="b" t="t" l="l"/>
            <a:pathLst>
              <a:path h="1215006" w="3081537">
                <a:moveTo>
                  <a:pt x="0" y="0"/>
                </a:moveTo>
                <a:lnTo>
                  <a:pt x="3081537" y="0"/>
                </a:lnTo>
                <a:lnTo>
                  <a:pt x="3081537" y="1215006"/>
                </a:lnTo>
                <a:lnTo>
                  <a:pt x="0" y="1215006"/>
                </a:lnTo>
                <a:lnTo>
                  <a:pt x="0" y="0"/>
                </a:lnTo>
                <a:close/>
              </a:path>
            </a:pathLst>
          </a:custGeom>
          <a:blipFill>
            <a:blip r:embed="rId3"/>
            <a:stretch>
              <a:fillRect l="0" t="0" r="0" b="0"/>
            </a:stretch>
          </a:blipFill>
        </p:spPr>
      </p:sp>
      <p:sp>
        <p:nvSpPr>
          <p:cNvPr name="Freeform 4" id="4"/>
          <p:cNvSpPr/>
          <p:nvPr/>
        </p:nvSpPr>
        <p:spPr>
          <a:xfrm flipH="false" flipV="false" rot="0">
            <a:off x="10653502" y="644523"/>
            <a:ext cx="9851775" cy="8997955"/>
          </a:xfrm>
          <a:custGeom>
            <a:avLst/>
            <a:gdLst/>
            <a:ahLst/>
            <a:cxnLst/>
            <a:rect r="r" b="b" t="t" l="l"/>
            <a:pathLst>
              <a:path h="8997955" w="9851775">
                <a:moveTo>
                  <a:pt x="0" y="0"/>
                </a:moveTo>
                <a:lnTo>
                  <a:pt x="9851775" y="0"/>
                </a:lnTo>
                <a:lnTo>
                  <a:pt x="9851775" y="8997954"/>
                </a:lnTo>
                <a:lnTo>
                  <a:pt x="0" y="899795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5" id="5"/>
          <p:cNvGrpSpPr/>
          <p:nvPr/>
        </p:nvGrpSpPr>
        <p:grpSpPr>
          <a:xfrm rot="0">
            <a:off x="9991357" y="479930"/>
            <a:ext cx="2078610" cy="2078610"/>
            <a:chOff x="0" y="0"/>
            <a:chExt cx="812800" cy="812800"/>
          </a:xfrm>
        </p:grpSpPr>
        <p:sp>
          <p:nvSpPr>
            <p:cNvPr name="Freeform 6" id="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00"/>
            </a:solidFill>
          </p:spPr>
        </p:sp>
        <p:sp>
          <p:nvSpPr>
            <p:cNvPr name="TextBox 7" id="7"/>
            <p:cNvSpPr txBox="true"/>
            <p:nvPr/>
          </p:nvSpPr>
          <p:spPr>
            <a:xfrm>
              <a:off x="76200" y="76200"/>
              <a:ext cx="660400" cy="660400"/>
            </a:xfrm>
            <a:prstGeom prst="rect">
              <a:avLst/>
            </a:prstGeom>
          </p:spPr>
          <p:txBody>
            <a:bodyPr anchor="ctr" rtlCol="false" tIns="50800" lIns="50800" bIns="50800" rIns="50800"/>
            <a:lstStyle/>
            <a:p>
              <a:pPr algn="ctr">
                <a:lnSpc>
                  <a:spcPts val="2749"/>
                </a:lnSpc>
              </a:pPr>
            </a:p>
          </p:txBody>
        </p:sp>
      </p:grpSp>
      <p:grpSp>
        <p:nvGrpSpPr>
          <p:cNvPr name="Group 8" id="8"/>
          <p:cNvGrpSpPr/>
          <p:nvPr/>
        </p:nvGrpSpPr>
        <p:grpSpPr>
          <a:xfrm rot="0">
            <a:off x="9104451" y="-242383"/>
            <a:ext cx="886905" cy="886905"/>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6F217"/>
            </a:solidFill>
          </p:spPr>
        </p:sp>
        <p:sp>
          <p:nvSpPr>
            <p:cNvPr name="TextBox 10" id="10"/>
            <p:cNvSpPr txBox="true"/>
            <p:nvPr/>
          </p:nvSpPr>
          <p:spPr>
            <a:xfrm>
              <a:off x="76200" y="76200"/>
              <a:ext cx="660400" cy="660400"/>
            </a:xfrm>
            <a:prstGeom prst="rect">
              <a:avLst/>
            </a:prstGeom>
          </p:spPr>
          <p:txBody>
            <a:bodyPr anchor="ctr" rtlCol="false" tIns="50800" lIns="50800" bIns="50800" rIns="50800"/>
            <a:lstStyle/>
            <a:p>
              <a:pPr algn="ctr">
                <a:lnSpc>
                  <a:spcPts val="2749"/>
                </a:lnSpc>
              </a:pPr>
            </a:p>
          </p:txBody>
        </p:sp>
      </p:grpSp>
      <p:sp>
        <p:nvSpPr>
          <p:cNvPr name="Freeform 11" id="11"/>
          <p:cNvSpPr/>
          <p:nvPr/>
        </p:nvSpPr>
        <p:spPr>
          <a:xfrm flipH="false" flipV="false" rot="0">
            <a:off x="8220611" y="8264915"/>
            <a:ext cx="2574259" cy="1317914"/>
          </a:xfrm>
          <a:custGeom>
            <a:avLst/>
            <a:gdLst/>
            <a:ahLst/>
            <a:cxnLst/>
            <a:rect r="r" b="b" t="t" l="l"/>
            <a:pathLst>
              <a:path h="1317914" w="2574259">
                <a:moveTo>
                  <a:pt x="0" y="0"/>
                </a:moveTo>
                <a:lnTo>
                  <a:pt x="2574259" y="0"/>
                </a:lnTo>
                <a:lnTo>
                  <a:pt x="2574259" y="1317914"/>
                </a:lnTo>
                <a:lnTo>
                  <a:pt x="0" y="1317914"/>
                </a:lnTo>
                <a:lnTo>
                  <a:pt x="0" y="0"/>
                </a:lnTo>
                <a:close/>
              </a:path>
            </a:pathLst>
          </a:custGeom>
          <a:blipFill>
            <a:blip r:embed="rId6"/>
            <a:stretch>
              <a:fillRect l="0" t="0" r="0" b="0"/>
            </a:stretch>
          </a:blipFill>
        </p:spPr>
      </p:sp>
      <p:sp>
        <p:nvSpPr>
          <p:cNvPr name="Freeform 12" id="12"/>
          <p:cNvSpPr/>
          <p:nvPr/>
        </p:nvSpPr>
        <p:spPr>
          <a:xfrm flipH="false" flipV="false" rot="0">
            <a:off x="11052045" y="8316369"/>
            <a:ext cx="3407049" cy="1202488"/>
          </a:xfrm>
          <a:custGeom>
            <a:avLst/>
            <a:gdLst/>
            <a:ahLst/>
            <a:cxnLst/>
            <a:rect r="r" b="b" t="t" l="l"/>
            <a:pathLst>
              <a:path h="1202488" w="3407049">
                <a:moveTo>
                  <a:pt x="0" y="0"/>
                </a:moveTo>
                <a:lnTo>
                  <a:pt x="3407049" y="0"/>
                </a:lnTo>
                <a:lnTo>
                  <a:pt x="3407049" y="1202488"/>
                </a:lnTo>
                <a:lnTo>
                  <a:pt x="0" y="1202488"/>
                </a:lnTo>
                <a:lnTo>
                  <a:pt x="0" y="0"/>
                </a:lnTo>
                <a:close/>
              </a:path>
            </a:pathLst>
          </a:custGeom>
          <a:blipFill>
            <a:blip r:embed="rId7"/>
            <a:stretch>
              <a:fillRect l="0" t="0" r="0" b="0"/>
            </a:stretch>
          </a:blipFill>
        </p:spPr>
      </p:sp>
      <p:sp>
        <p:nvSpPr>
          <p:cNvPr name="TextBox 13" id="13"/>
          <p:cNvSpPr txBox="true"/>
          <p:nvPr/>
        </p:nvSpPr>
        <p:spPr>
          <a:xfrm rot="0">
            <a:off x="622731" y="796415"/>
            <a:ext cx="9543585" cy="1762125"/>
          </a:xfrm>
          <a:prstGeom prst="rect">
            <a:avLst/>
          </a:prstGeom>
        </p:spPr>
        <p:txBody>
          <a:bodyPr anchor="t" rtlCol="false" tIns="0" lIns="0" bIns="0" rIns="0">
            <a:spAutoFit/>
          </a:bodyPr>
          <a:lstStyle/>
          <a:p>
            <a:pPr algn="l">
              <a:lnSpc>
                <a:spcPts val="6600"/>
              </a:lnSpc>
              <a:spcBef>
                <a:spcPct val="0"/>
              </a:spcBef>
            </a:pPr>
            <a:r>
              <a:rPr lang="en-US" b="true" sz="6000">
                <a:solidFill>
                  <a:srgbClr val="000000"/>
                </a:solidFill>
                <a:latin typeface="Poppins Bold"/>
                <a:ea typeface="Poppins Bold"/>
                <a:cs typeface="Poppins Bold"/>
                <a:sym typeface="Poppins Bold"/>
              </a:rPr>
              <a:t>Who is AgCAREERSTART delivered by?</a:t>
            </a:r>
          </a:p>
        </p:txBody>
      </p:sp>
      <p:sp>
        <p:nvSpPr>
          <p:cNvPr name="TextBox 14" id="14"/>
          <p:cNvSpPr txBox="true"/>
          <p:nvPr/>
        </p:nvSpPr>
        <p:spPr>
          <a:xfrm rot="0">
            <a:off x="908006" y="2871038"/>
            <a:ext cx="8639898" cy="4513707"/>
          </a:xfrm>
          <a:prstGeom prst="rect">
            <a:avLst/>
          </a:prstGeom>
        </p:spPr>
        <p:txBody>
          <a:bodyPr anchor="t" rtlCol="false" tIns="0" lIns="0" bIns="0" rIns="0">
            <a:spAutoFit/>
          </a:bodyPr>
          <a:lstStyle/>
          <a:p>
            <a:pPr algn="l" marL="518160" indent="-259080" lvl="1">
              <a:lnSpc>
                <a:spcPts val="3264"/>
              </a:lnSpc>
              <a:buFont typeface="Arial"/>
              <a:buChar char="•"/>
            </a:pPr>
            <a:r>
              <a:rPr lang="en-US" sz="2400">
                <a:solidFill>
                  <a:srgbClr val="000000"/>
                </a:solidFill>
                <a:latin typeface="Poppins"/>
                <a:ea typeface="Poppins"/>
                <a:cs typeface="Poppins"/>
                <a:sym typeface="Poppins"/>
              </a:rPr>
              <a:t>AgCAREERSTART is delivered by the National Farmers’ Federation (NFF)</a:t>
            </a:r>
          </a:p>
          <a:p>
            <a:pPr algn="l">
              <a:lnSpc>
                <a:spcPts val="3264"/>
              </a:lnSpc>
            </a:pPr>
          </a:p>
          <a:p>
            <a:pPr algn="l" marL="518160" indent="-259080" lvl="1">
              <a:lnSpc>
                <a:spcPts val="3264"/>
              </a:lnSpc>
              <a:buFont typeface="Arial"/>
              <a:buChar char="•"/>
            </a:pPr>
            <a:r>
              <a:rPr lang="en-US" sz="2400">
                <a:solidFill>
                  <a:srgbClr val="000000"/>
                </a:solidFill>
                <a:latin typeface="Poppins"/>
                <a:ea typeface="Poppins"/>
                <a:cs typeface="Poppins"/>
                <a:sym typeface="Poppins"/>
              </a:rPr>
              <a:t>The NFF is the peak national body representing farmers, and more broadly, agriculture across Australia.</a:t>
            </a:r>
          </a:p>
          <a:p>
            <a:pPr algn="l">
              <a:lnSpc>
                <a:spcPts val="3264"/>
              </a:lnSpc>
            </a:pPr>
          </a:p>
          <a:p>
            <a:pPr algn="l" marL="518160" indent="-259080" lvl="1">
              <a:lnSpc>
                <a:spcPts val="3264"/>
              </a:lnSpc>
              <a:buFont typeface="Arial"/>
              <a:buChar char="•"/>
            </a:pPr>
            <a:r>
              <a:rPr lang="en-US" sz="2400">
                <a:solidFill>
                  <a:srgbClr val="000000"/>
                </a:solidFill>
                <a:latin typeface="Poppins"/>
                <a:ea typeface="Poppins"/>
                <a:cs typeface="Poppins"/>
                <a:sym typeface="Poppins"/>
              </a:rPr>
              <a:t>The program is funded by the Department of Agriculture, Fisheries and Forestry (DAFF) as well as AgriFutures and Grains Research &amp; Development Corporation (GRDC).</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6607231" y="14945"/>
            <a:ext cx="1680769" cy="1378985"/>
          </a:xfrm>
          <a:custGeom>
            <a:avLst/>
            <a:gdLst/>
            <a:ahLst/>
            <a:cxnLst/>
            <a:rect r="r" b="b" t="t" l="l"/>
            <a:pathLst>
              <a:path h="1378985" w="1680769">
                <a:moveTo>
                  <a:pt x="0" y="0"/>
                </a:moveTo>
                <a:lnTo>
                  <a:pt x="1680769" y="0"/>
                </a:lnTo>
                <a:lnTo>
                  <a:pt x="1680769" y="1378986"/>
                </a:lnTo>
                <a:lnTo>
                  <a:pt x="0" y="1378986"/>
                </a:lnTo>
                <a:lnTo>
                  <a:pt x="0" y="0"/>
                </a:lnTo>
                <a:close/>
              </a:path>
            </a:pathLst>
          </a:custGeom>
          <a:blipFill>
            <a:blip r:embed="rId3"/>
            <a:stretch>
              <a:fillRect l="0" t="0" r="0" b="0"/>
            </a:stretch>
          </a:blipFill>
        </p:spPr>
      </p:sp>
      <p:grpSp>
        <p:nvGrpSpPr>
          <p:cNvPr name="Group 3" id="3"/>
          <p:cNvGrpSpPr/>
          <p:nvPr/>
        </p:nvGrpSpPr>
        <p:grpSpPr>
          <a:xfrm rot="0">
            <a:off x="1702528" y="1526445"/>
            <a:ext cx="3617055" cy="3617055"/>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4"/>
              <a:stretch>
                <a:fillRect l="0" t="-16747" r="0" b="-16747"/>
              </a:stretch>
            </a:blipFill>
          </p:spPr>
        </p:sp>
      </p:grpSp>
      <p:sp>
        <p:nvSpPr>
          <p:cNvPr name="TextBox 5" id="5"/>
          <p:cNvSpPr txBox="true"/>
          <p:nvPr/>
        </p:nvSpPr>
        <p:spPr>
          <a:xfrm rot="-5400000">
            <a:off x="-3818677" y="4716316"/>
            <a:ext cx="9166757" cy="1143000"/>
          </a:xfrm>
          <a:prstGeom prst="rect">
            <a:avLst/>
          </a:prstGeom>
        </p:spPr>
        <p:txBody>
          <a:bodyPr anchor="t" rtlCol="false" tIns="0" lIns="0" bIns="0" rIns="0">
            <a:spAutoFit/>
          </a:bodyPr>
          <a:lstStyle/>
          <a:p>
            <a:pPr algn="l">
              <a:lnSpc>
                <a:spcPts val="8250"/>
              </a:lnSpc>
            </a:pPr>
            <a:r>
              <a:rPr lang="en-US" b="true" sz="7500">
                <a:solidFill>
                  <a:srgbClr val="00ADED"/>
                </a:solidFill>
                <a:latin typeface="Poppins Bold"/>
                <a:ea typeface="Poppins Bold"/>
                <a:cs typeface="Poppins Bold"/>
                <a:sym typeface="Poppins Bold"/>
              </a:rPr>
              <a:t>WHAT CAN I DO???</a:t>
            </a:r>
          </a:p>
        </p:txBody>
      </p:sp>
      <p:grpSp>
        <p:nvGrpSpPr>
          <p:cNvPr name="Group 6" id="6"/>
          <p:cNvGrpSpPr/>
          <p:nvPr/>
        </p:nvGrpSpPr>
        <p:grpSpPr>
          <a:xfrm rot="0">
            <a:off x="1702528" y="6105052"/>
            <a:ext cx="3617055" cy="3617055"/>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5"/>
              <a:stretch>
                <a:fillRect l="-57421" t="0" r="-57421" b="0"/>
              </a:stretch>
            </a:blipFill>
          </p:spPr>
        </p:sp>
      </p:grpSp>
      <p:grpSp>
        <p:nvGrpSpPr>
          <p:cNvPr name="Group 8" id="8"/>
          <p:cNvGrpSpPr/>
          <p:nvPr/>
        </p:nvGrpSpPr>
        <p:grpSpPr>
          <a:xfrm rot="0">
            <a:off x="5681533" y="1526445"/>
            <a:ext cx="3617055" cy="3617055"/>
            <a:chOff x="0" y="0"/>
            <a:chExt cx="812800" cy="812800"/>
          </a:xfrm>
        </p:grpSpPr>
        <p:sp>
          <p:nvSpPr>
            <p:cNvPr name="Freeform 9" id="9"/>
            <p:cNvSpPr/>
            <p:nvPr/>
          </p:nvSpPr>
          <p:spPr>
            <a:xfrm flipH="false" flipV="false" rot="0">
              <a:off x="0" y="0"/>
              <a:ext cx="812800" cy="812800"/>
            </a:xfrm>
            <a:custGeom>
              <a:avLst/>
              <a:gdLst/>
              <a:ahLst/>
              <a:cxnLst/>
              <a:rect r="r" b="b" t="t" l="l"/>
              <a:pathLst>
                <a:path h="812800" w="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6"/>
              <a:stretch>
                <a:fillRect l="-16747" t="0" r="-16747" b="0"/>
              </a:stretch>
            </a:blipFill>
          </p:spPr>
        </p:sp>
      </p:grpSp>
      <p:grpSp>
        <p:nvGrpSpPr>
          <p:cNvPr name="Group 10" id="10"/>
          <p:cNvGrpSpPr/>
          <p:nvPr/>
        </p:nvGrpSpPr>
        <p:grpSpPr>
          <a:xfrm rot="0">
            <a:off x="13639542" y="1526445"/>
            <a:ext cx="3617055" cy="3617055"/>
            <a:chOff x="0" y="0"/>
            <a:chExt cx="812800" cy="812800"/>
          </a:xfrm>
        </p:grpSpPr>
        <p:sp>
          <p:nvSpPr>
            <p:cNvPr name="Freeform 11" id="11"/>
            <p:cNvSpPr/>
            <p:nvPr/>
          </p:nvSpPr>
          <p:spPr>
            <a:xfrm flipH="false" flipV="false" rot="0">
              <a:off x="0" y="0"/>
              <a:ext cx="812800" cy="812800"/>
            </a:xfrm>
            <a:custGeom>
              <a:avLst/>
              <a:gdLst/>
              <a:ahLst/>
              <a:cxnLst/>
              <a:rect r="r" b="b" t="t" l="l"/>
              <a:pathLst>
                <a:path h="812800" w="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7"/>
              <a:stretch>
                <a:fillRect l="-25136" t="0" r="-25136" b="0"/>
              </a:stretch>
            </a:blipFill>
          </p:spPr>
        </p:sp>
      </p:grpSp>
      <p:grpSp>
        <p:nvGrpSpPr>
          <p:cNvPr name="Group 12" id="12"/>
          <p:cNvGrpSpPr/>
          <p:nvPr/>
        </p:nvGrpSpPr>
        <p:grpSpPr>
          <a:xfrm rot="0">
            <a:off x="5681533" y="6105052"/>
            <a:ext cx="3617055" cy="3617055"/>
            <a:chOff x="0" y="0"/>
            <a:chExt cx="812800" cy="812800"/>
          </a:xfrm>
        </p:grpSpPr>
        <p:sp>
          <p:nvSpPr>
            <p:cNvPr name="Freeform 13" id="13"/>
            <p:cNvSpPr/>
            <p:nvPr/>
          </p:nvSpPr>
          <p:spPr>
            <a:xfrm flipH="false" flipV="false" rot="0">
              <a:off x="0" y="0"/>
              <a:ext cx="812800" cy="812800"/>
            </a:xfrm>
            <a:custGeom>
              <a:avLst/>
              <a:gdLst/>
              <a:ahLst/>
              <a:cxnLst/>
              <a:rect r="r" b="b" t="t" l="l"/>
              <a:pathLst>
                <a:path h="812800" w="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8"/>
              <a:stretch>
                <a:fillRect l="0" t="-16747" r="0" b="-16747"/>
              </a:stretch>
            </a:blipFill>
          </p:spPr>
        </p:sp>
      </p:grpSp>
      <p:grpSp>
        <p:nvGrpSpPr>
          <p:cNvPr name="Group 14" id="14"/>
          <p:cNvGrpSpPr/>
          <p:nvPr/>
        </p:nvGrpSpPr>
        <p:grpSpPr>
          <a:xfrm rot="0">
            <a:off x="9660537" y="6105052"/>
            <a:ext cx="3617055" cy="3617055"/>
            <a:chOff x="0" y="0"/>
            <a:chExt cx="812800" cy="812800"/>
          </a:xfrm>
        </p:grpSpPr>
        <p:sp>
          <p:nvSpPr>
            <p:cNvPr name="Freeform 15" id="15"/>
            <p:cNvSpPr/>
            <p:nvPr/>
          </p:nvSpPr>
          <p:spPr>
            <a:xfrm flipH="false" flipV="false" rot="0">
              <a:off x="0" y="0"/>
              <a:ext cx="812800" cy="812800"/>
            </a:xfrm>
            <a:custGeom>
              <a:avLst/>
              <a:gdLst/>
              <a:ahLst/>
              <a:cxnLst/>
              <a:rect r="r" b="b" t="t" l="l"/>
              <a:pathLst>
                <a:path h="812800" w="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9"/>
              <a:stretch>
                <a:fillRect l="0" t="0" r="-33495" b="0"/>
              </a:stretch>
            </a:blipFill>
          </p:spPr>
        </p:sp>
      </p:grpSp>
      <p:grpSp>
        <p:nvGrpSpPr>
          <p:cNvPr name="Group 16" id="16"/>
          <p:cNvGrpSpPr/>
          <p:nvPr/>
        </p:nvGrpSpPr>
        <p:grpSpPr>
          <a:xfrm rot="0">
            <a:off x="9660537" y="1526445"/>
            <a:ext cx="3617055" cy="3617055"/>
            <a:chOff x="0" y="0"/>
            <a:chExt cx="812800" cy="812800"/>
          </a:xfrm>
        </p:grpSpPr>
        <p:sp>
          <p:nvSpPr>
            <p:cNvPr name="Freeform 17" id="17"/>
            <p:cNvSpPr/>
            <p:nvPr/>
          </p:nvSpPr>
          <p:spPr>
            <a:xfrm flipH="false" flipV="false" rot="0">
              <a:off x="0" y="0"/>
              <a:ext cx="812800" cy="812800"/>
            </a:xfrm>
            <a:custGeom>
              <a:avLst/>
              <a:gdLst/>
              <a:ahLst/>
              <a:cxnLst/>
              <a:rect r="r" b="b" t="t" l="l"/>
              <a:pathLst>
                <a:path h="812800" w="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10"/>
              <a:stretch>
                <a:fillRect l="0" t="-15296" r="0" b="-18198"/>
              </a:stretch>
            </a:blipFill>
          </p:spPr>
        </p:sp>
      </p:grpSp>
      <p:grpSp>
        <p:nvGrpSpPr>
          <p:cNvPr name="Group 18" id="18"/>
          <p:cNvGrpSpPr/>
          <p:nvPr/>
        </p:nvGrpSpPr>
        <p:grpSpPr>
          <a:xfrm rot="0">
            <a:off x="13639542" y="6105052"/>
            <a:ext cx="3617055" cy="3617055"/>
            <a:chOff x="0" y="0"/>
            <a:chExt cx="812800" cy="812800"/>
          </a:xfrm>
        </p:grpSpPr>
        <p:sp>
          <p:nvSpPr>
            <p:cNvPr name="Freeform 19" id="19"/>
            <p:cNvSpPr/>
            <p:nvPr/>
          </p:nvSpPr>
          <p:spPr>
            <a:xfrm flipH="false" flipV="false" rot="0">
              <a:off x="0" y="0"/>
              <a:ext cx="812800" cy="812800"/>
            </a:xfrm>
            <a:custGeom>
              <a:avLst/>
              <a:gdLst/>
              <a:ahLst/>
              <a:cxnLst/>
              <a:rect r="r" b="b" t="t" l="l"/>
              <a:pathLst>
                <a:path h="812800" w="812800">
                  <a:moveTo>
                    <a:pt x="49229" y="0"/>
                  </a:moveTo>
                  <a:lnTo>
                    <a:pt x="763571" y="0"/>
                  </a:lnTo>
                  <a:cubicBezTo>
                    <a:pt x="776627" y="0"/>
                    <a:pt x="789149" y="5187"/>
                    <a:pt x="798381" y="14419"/>
                  </a:cubicBezTo>
                  <a:cubicBezTo>
                    <a:pt x="807613" y="23651"/>
                    <a:pt x="812800" y="36173"/>
                    <a:pt x="812800" y="49229"/>
                  </a:cubicBezTo>
                  <a:lnTo>
                    <a:pt x="812800" y="763571"/>
                  </a:lnTo>
                  <a:cubicBezTo>
                    <a:pt x="812800" y="776627"/>
                    <a:pt x="807613" y="789149"/>
                    <a:pt x="798381" y="798381"/>
                  </a:cubicBezTo>
                  <a:cubicBezTo>
                    <a:pt x="789149" y="807613"/>
                    <a:pt x="776627" y="812800"/>
                    <a:pt x="763571" y="812800"/>
                  </a:cubicBezTo>
                  <a:lnTo>
                    <a:pt x="49229" y="812800"/>
                  </a:lnTo>
                  <a:cubicBezTo>
                    <a:pt x="36173" y="812800"/>
                    <a:pt x="23651" y="807613"/>
                    <a:pt x="14419" y="798381"/>
                  </a:cubicBezTo>
                  <a:cubicBezTo>
                    <a:pt x="5187" y="789149"/>
                    <a:pt x="0" y="776627"/>
                    <a:pt x="0" y="763571"/>
                  </a:cubicBezTo>
                  <a:lnTo>
                    <a:pt x="0" y="49229"/>
                  </a:lnTo>
                  <a:cubicBezTo>
                    <a:pt x="0" y="36173"/>
                    <a:pt x="5187" y="23651"/>
                    <a:pt x="14419" y="14419"/>
                  </a:cubicBezTo>
                  <a:cubicBezTo>
                    <a:pt x="23651" y="5187"/>
                    <a:pt x="36173" y="0"/>
                    <a:pt x="49229" y="0"/>
                  </a:cubicBezTo>
                  <a:close/>
                </a:path>
              </a:pathLst>
            </a:custGeom>
            <a:blipFill>
              <a:blip r:embed="rId11"/>
              <a:stretch>
                <a:fillRect l="0" t="-22375" r="0" b="-27897"/>
              </a:stretch>
            </a:blipFill>
          </p:spPr>
        </p:sp>
      </p:grpSp>
      <p:sp>
        <p:nvSpPr>
          <p:cNvPr name="TextBox 20" id="20"/>
          <p:cNvSpPr txBox="true"/>
          <p:nvPr/>
        </p:nvSpPr>
        <p:spPr>
          <a:xfrm rot="0">
            <a:off x="2857202" y="840644"/>
            <a:ext cx="1307707" cy="685801"/>
          </a:xfrm>
          <a:prstGeom prst="rect">
            <a:avLst/>
          </a:prstGeom>
        </p:spPr>
        <p:txBody>
          <a:bodyPr anchor="t" rtlCol="false" tIns="0" lIns="0" bIns="0" rIns="0">
            <a:spAutoFit/>
          </a:bodyPr>
          <a:lstStyle/>
          <a:p>
            <a:pPr algn="l">
              <a:lnSpc>
                <a:spcPts val="4950"/>
              </a:lnSpc>
            </a:pPr>
            <a:r>
              <a:rPr lang="en-US" b="true" sz="4500">
                <a:solidFill>
                  <a:srgbClr val="100F0D"/>
                </a:solidFill>
                <a:latin typeface="Poppins Bold"/>
                <a:ea typeface="Poppins Bold"/>
                <a:cs typeface="Poppins Bold"/>
                <a:sym typeface="Poppins Bold"/>
              </a:rPr>
              <a:t>BEEF</a:t>
            </a:r>
          </a:p>
        </p:txBody>
      </p:sp>
      <p:sp>
        <p:nvSpPr>
          <p:cNvPr name="TextBox 21" id="21"/>
          <p:cNvSpPr txBox="true"/>
          <p:nvPr/>
        </p:nvSpPr>
        <p:spPr>
          <a:xfrm rot="0">
            <a:off x="6248281" y="840644"/>
            <a:ext cx="2483559" cy="685801"/>
          </a:xfrm>
          <a:prstGeom prst="rect">
            <a:avLst/>
          </a:prstGeom>
        </p:spPr>
        <p:txBody>
          <a:bodyPr anchor="t" rtlCol="false" tIns="0" lIns="0" bIns="0" rIns="0">
            <a:spAutoFit/>
          </a:bodyPr>
          <a:lstStyle/>
          <a:p>
            <a:pPr algn="l">
              <a:lnSpc>
                <a:spcPts val="4950"/>
              </a:lnSpc>
            </a:pPr>
            <a:r>
              <a:rPr lang="en-US" b="true" sz="4500">
                <a:solidFill>
                  <a:srgbClr val="100F0D"/>
                </a:solidFill>
                <a:latin typeface="Poppins Bold"/>
                <a:ea typeface="Poppins Bold"/>
                <a:cs typeface="Poppins Bold"/>
                <a:sym typeface="Poppins Bold"/>
              </a:rPr>
              <a:t>COTTON</a:t>
            </a:r>
          </a:p>
        </p:txBody>
      </p:sp>
      <p:sp>
        <p:nvSpPr>
          <p:cNvPr name="TextBox 22" id="22"/>
          <p:cNvSpPr txBox="true"/>
          <p:nvPr/>
        </p:nvSpPr>
        <p:spPr>
          <a:xfrm rot="0">
            <a:off x="14536413" y="840644"/>
            <a:ext cx="1823313" cy="685801"/>
          </a:xfrm>
          <a:prstGeom prst="rect">
            <a:avLst/>
          </a:prstGeom>
        </p:spPr>
        <p:txBody>
          <a:bodyPr anchor="t" rtlCol="false" tIns="0" lIns="0" bIns="0" rIns="0">
            <a:spAutoFit/>
          </a:bodyPr>
          <a:lstStyle/>
          <a:p>
            <a:pPr algn="l">
              <a:lnSpc>
                <a:spcPts val="4950"/>
              </a:lnSpc>
            </a:pPr>
            <a:r>
              <a:rPr lang="en-US" b="true" sz="4500">
                <a:solidFill>
                  <a:srgbClr val="100F0D"/>
                </a:solidFill>
                <a:latin typeface="Poppins Bold"/>
                <a:ea typeface="Poppins Bold"/>
                <a:cs typeface="Poppins Bold"/>
                <a:sym typeface="Poppins Bold"/>
              </a:rPr>
              <a:t>DAIRY</a:t>
            </a:r>
          </a:p>
        </p:txBody>
      </p:sp>
      <p:sp>
        <p:nvSpPr>
          <p:cNvPr name="TextBox 23" id="23"/>
          <p:cNvSpPr txBox="true"/>
          <p:nvPr/>
        </p:nvSpPr>
        <p:spPr>
          <a:xfrm rot="0">
            <a:off x="9939307" y="840644"/>
            <a:ext cx="3059515" cy="685801"/>
          </a:xfrm>
          <a:prstGeom prst="rect">
            <a:avLst/>
          </a:prstGeom>
        </p:spPr>
        <p:txBody>
          <a:bodyPr anchor="t" rtlCol="false" tIns="0" lIns="0" bIns="0" rIns="0">
            <a:spAutoFit/>
          </a:bodyPr>
          <a:lstStyle/>
          <a:p>
            <a:pPr algn="l">
              <a:lnSpc>
                <a:spcPts val="4950"/>
              </a:lnSpc>
            </a:pPr>
            <a:r>
              <a:rPr lang="en-US" b="true" sz="4500">
                <a:solidFill>
                  <a:srgbClr val="100F0D"/>
                </a:solidFill>
                <a:latin typeface="Poppins Bold"/>
                <a:ea typeface="Poppins Bold"/>
                <a:cs typeface="Poppins Bold"/>
                <a:sym typeface="Poppins Bold"/>
              </a:rPr>
              <a:t>CROPPING</a:t>
            </a:r>
          </a:p>
        </p:txBody>
      </p:sp>
      <p:sp>
        <p:nvSpPr>
          <p:cNvPr name="TextBox 24" id="24"/>
          <p:cNvSpPr txBox="true"/>
          <p:nvPr/>
        </p:nvSpPr>
        <p:spPr>
          <a:xfrm rot="0">
            <a:off x="1675150" y="5419251"/>
            <a:ext cx="3671811" cy="685801"/>
          </a:xfrm>
          <a:prstGeom prst="rect">
            <a:avLst/>
          </a:prstGeom>
        </p:spPr>
        <p:txBody>
          <a:bodyPr anchor="t" rtlCol="false" tIns="0" lIns="0" bIns="0" rIns="0">
            <a:spAutoFit/>
          </a:bodyPr>
          <a:lstStyle/>
          <a:p>
            <a:pPr algn="l">
              <a:lnSpc>
                <a:spcPts val="4950"/>
              </a:lnSpc>
            </a:pPr>
            <a:r>
              <a:rPr lang="en-US" b="true" sz="4500">
                <a:solidFill>
                  <a:srgbClr val="100F0D"/>
                </a:solidFill>
                <a:latin typeface="Poppins Bold"/>
                <a:ea typeface="Poppins Bold"/>
                <a:cs typeface="Poppins Bold"/>
                <a:sym typeface="Poppins Bold"/>
              </a:rPr>
              <a:t>VITICULTURE</a:t>
            </a:r>
          </a:p>
        </p:txBody>
      </p:sp>
      <p:sp>
        <p:nvSpPr>
          <p:cNvPr name="TextBox 25" id="25"/>
          <p:cNvSpPr txBox="true"/>
          <p:nvPr/>
        </p:nvSpPr>
        <p:spPr>
          <a:xfrm rot="0">
            <a:off x="6495435" y="5419251"/>
            <a:ext cx="1989250" cy="685801"/>
          </a:xfrm>
          <a:prstGeom prst="rect">
            <a:avLst/>
          </a:prstGeom>
        </p:spPr>
        <p:txBody>
          <a:bodyPr anchor="t" rtlCol="false" tIns="0" lIns="0" bIns="0" rIns="0">
            <a:spAutoFit/>
          </a:bodyPr>
          <a:lstStyle/>
          <a:p>
            <a:pPr algn="l">
              <a:lnSpc>
                <a:spcPts val="4950"/>
              </a:lnSpc>
            </a:pPr>
            <a:r>
              <a:rPr lang="en-US" b="true" sz="4500">
                <a:solidFill>
                  <a:srgbClr val="100F0D"/>
                </a:solidFill>
                <a:latin typeface="Poppins Bold"/>
                <a:ea typeface="Poppins Bold"/>
                <a:cs typeface="Poppins Bold"/>
                <a:sym typeface="Poppins Bold"/>
              </a:rPr>
              <a:t>SHEEP</a:t>
            </a:r>
          </a:p>
        </p:txBody>
      </p:sp>
      <p:sp>
        <p:nvSpPr>
          <p:cNvPr name="TextBox 26" id="26"/>
          <p:cNvSpPr txBox="true"/>
          <p:nvPr/>
        </p:nvSpPr>
        <p:spPr>
          <a:xfrm rot="0">
            <a:off x="9313686" y="5419251"/>
            <a:ext cx="4310758" cy="685801"/>
          </a:xfrm>
          <a:prstGeom prst="rect">
            <a:avLst/>
          </a:prstGeom>
        </p:spPr>
        <p:txBody>
          <a:bodyPr anchor="t" rtlCol="false" tIns="0" lIns="0" bIns="0" rIns="0">
            <a:spAutoFit/>
          </a:bodyPr>
          <a:lstStyle/>
          <a:p>
            <a:pPr algn="l">
              <a:lnSpc>
                <a:spcPts val="4950"/>
              </a:lnSpc>
            </a:pPr>
            <a:r>
              <a:rPr lang="en-US" b="true" sz="4500">
                <a:solidFill>
                  <a:srgbClr val="100F0D"/>
                </a:solidFill>
                <a:latin typeface="Poppins Bold"/>
                <a:ea typeface="Poppins Bold"/>
                <a:cs typeface="Poppins Bold"/>
                <a:sym typeface="Poppins Bold"/>
              </a:rPr>
              <a:t>HORTICULTURE</a:t>
            </a:r>
          </a:p>
        </p:txBody>
      </p:sp>
      <p:sp>
        <p:nvSpPr>
          <p:cNvPr name="TextBox 27" id="27"/>
          <p:cNvSpPr txBox="true"/>
          <p:nvPr/>
        </p:nvSpPr>
        <p:spPr>
          <a:xfrm rot="0">
            <a:off x="13939223" y="5419251"/>
            <a:ext cx="3017694" cy="685801"/>
          </a:xfrm>
          <a:prstGeom prst="rect">
            <a:avLst/>
          </a:prstGeom>
        </p:spPr>
        <p:txBody>
          <a:bodyPr anchor="t" rtlCol="false" tIns="0" lIns="0" bIns="0" rIns="0">
            <a:spAutoFit/>
          </a:bodyPr>
          <a:lstStyle/>
          <a:p>
            <a:pPr algn="l">
              <a:lnSpc>
                <a:spcPts val="4950"/>
              </a:lnSpc>
            </a:pPr>
            <a:r>
              <a:rPr lang="en-US" b="true" sz="4500">
                <a:solidFill>
                  <a:srgbClr val="100F0D"/>
                </a:solidFill>
                <a:latin typeface="Poppins Bold"/>
                <a:ea typeface="Poppins Bold"/>
                <a:cs typeface="Poppins Bold"/>
                <a:sym typeface="Poppins Bold"/>
              </a:rPr>
              <a:t>FORESTRY</a:t>
            </a:r>
          </a:p>
        </p:txBody>
      </p:sp>
      <p:sp>
        <p:nvSpPr>
          <p:cNvPr name="TextBox 28" id="28"/>
          <p:cNvSpPr txBox="true"/>
          <p:nvPr/>
        </p:nvSpPr>
        <p:spPr>
          <a:xfrm rot="0">
            <a:off x="16432301" y="9829799"/>
            <a:ext cx="1855699" cy="457201"/>
          </a:xfrm>
          <a:prstGeom prst="rect">
            <a:avLst/>
          </a:prstGeom>
        </p:spPr>
        <p:txBody>
          <a:bodyPr anchor="t" rtlCol="false" tIns="0" lIns="0" bIns="0" rIns="0">
            <a:spAutoFit/>
          </a:bodyPr>
          <a:lstStyle/>
          <a:p>
            <a:pPr algn="l">
              <a:lnSpc>
                <a:spcPts val="3300"/>
              </a:lnSpc>
            </a:pPr>
            <a:r>
              <a:rPr lang="en-US" b="true" sz="3000">
                <a:solidFill>
                  <a:srgbClr val="100F0D"/>
                </a:solidFill>
                <a:latin typeface="Poppins Bold"/>
                <a:ea typeface="Poppins Bold"/>
                <a:cs typeface="Poppins Bold"/>
                <a:sym typeface="Poppins Bold"/>
              </a:rPr>
              <a:t>+ MORE...</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5913189" y="147460"/>
            <a:ext cx="2217847" cy="1819630"/>
          </a:xfrm>
          <a:custGeom>
            <a:avLst/>
            <a:gdLst/>
            <a:ahLst/>
            <a:cxnLst/>
            <a:rect r="r" b="b" t="t" l="l"/>
            <a:pathLst>
              <a:path h="1819630" w="2217847">
                <a:moveTo>
                  <a:pt x="0" y="0"/>
                </a:moveTo>
                <a:lnTo>
                  <a:pt x="2217847" y="0"/>
                </a:lnTo>
                <a:lnTo>
                  <a:pt x="2217847" y="1819630"/>
                </a:lnTo>
                <a:lnTo>
                  <a:pt x="0" y="1819630"/>
                </a:lnTo>
                <a:lnTo>
                  <a:pt x="0" y="0"/>
                </a:lnTo>
                <a:close/>
              </a:path>
            </a:pathLst>
          </a:custGeom>
          <a:blipFill>
            <a:blip r:embed="rId3"/>
            <a:stretch>
              <a:fillRect l="0" t="0" r="0" b="0"/>
            </a:stretch>
          </a:blipFill>
        </p:spPr>
      </p:sp>
      <p:sp>
        <p:nvSpPr>
          <p:cNvPr name="Freeform 3" id="3"/>
          <p:cNvSpPr/>
          <p:nvPr/>
        </p:nvSpPr>
        <p:spPr>
          <a:xfrm flipH="false" flipV="false" rot="0">
            <a:off x="4656139" y="1628775"/>
            <a:ext cx="8975722" cy="8594254"/>
          </a:xfrm>
          <a:custGeom>
            <a:avLst/>
            <a:gdLst/>
            <a:ahLst/>
            <a:cxnLst/>
            <a:rect r="r" b="b" t="t" l="l"/>
            <a:pathLst>
              <a:path h="8594254" w="8975722">
                <a:moveTo>
                  <a:pt x="0" y="0"/>
                </a:moveTo>
                <a:lnTo>
                  <a:pt x="8975722" y="0"/>
                </a:lnTo>
                <a:lnTo>
                  <a:pt x="8975722" y="8594254"/>
                </a:lnTo>
                <a:lnTo>
                  <a:pt x="0" y="859425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4" id="4"/>
          <p:cNvSpPr/>
          <p:nvPr/>
        </p:nvSpPr>
        <p:spPr>
          <a:xfrm>
            <a:off x="4002307" y="2721851"/>
            <a:ext cx="5252239" cy="0"/>
          </a:xfrm>
          <a:prstGeom prst="line">
            <a:avLst/>
          </a:prstGeom>
          <a:ln cap="flat" w="38100">
            <a:solidFill>
              <a:srgbClr val="A6F217"/>
            </a:solidFill>
            <a:prstDash val="solid"/>
            <a:headEnd type="none" len="sm" w="sm"/>
            <a:tailEnd type="oval" len="lg" w="lg"/>
          </a:ln>
        </p:spPr>
      </p:sp>
      <p:sp>
        <p:nvSpPr>
          <p:cNvPr name="AutoShape 5" id="5"/>
          <p:cNvSpPr/>
          <p:nvPr/>
        </p:nvSpPr>
        <p:spPr>
          <a:xfrm>
            <a:off x="9794161" y="9761734"/>
            <a:ext cx="2268550" cy="0"/>
          </a:xfrm>
          <a:prstGeom prst="line">
            <a:avLst/>
          </a:prstGeom>
          <a:ln cap="flat" w="38100">
            <a:solidFill>
              <a:srgbClr val="A6F217"/>
            </a:solidFill>
            <a:prstDash val="solid"/>
            <a:headEnd type="none" len="sm" w="sm"/>
            <a:tailEnd type="oval" len="lg" w="lg"/>
          </a:ln>
        </p:spPr>
      </p:sp>
      <p:sp>
        <p:nvSpPr>
          <p:cNvPr name="AutoShape 6" id="6"/>
          <p:cNvSpPr/>
          <p:nvPr/>
        </p:nvSpPr>
        <p:spPr>
          <a:xfrm flipH="true">
            <a:off x="12062711" y="6332718"/>
            <a:ext cx="3850478" cy="0"/>
          </a:xfrm>
          <a:prstGeom prst="line">
            <a:avLst/>
          </a:prstGeom>
          <a:ln cap="flat" w="38100">
            <a:solidFill>
              <a:srgbClr val="A6F217"/>
            </a:solidFill>
            <a:prstDash val="solid"/>
            <a:headEnd type="none" len="sm" w="sm"/>
            <a:tailEnd type="oval" len="lg" w="lg"/>
          </a:ln>
        </p:spPr>
      </p:sp>
      <p:sp>
        <p:nvSpPr>
          <p:cNvPr name="AutoShape 7" id="7"/>
          <p:cNvSpPr/>
          <p:nvPr/>
        </p:nvSpPr>
        <p:spPr>
          <a:xfrm flipH="true" flipV="true">
            <a:off x="10691939" y="3971221"/>
            <a:ext cx="3891191" cy="22028"/>
          </a:xfrm>
          <a:prstGeom prst="line">
            <a:avLst/>
          </a:prstGeom>
          <a:ln cap="flat" w="38100">
            <a:solidFill>
              <a:srgbClr val="A6F217"/>
            </a:solidFill>
            <a:prstDash val="solid"/>
            <a:headEnd type="none" len="sm" w="sm"/>
            <a:tailEnd type="oval" len="lg" w="lg"/>
          </a:ln>
        </p:spPr>
      </p:sp>
      <p:sp>
        <p:nvSpPr>
          <p:cNvPr name="TextBox 8" id="8"/>
          <p:cNvSpPr txBox="true"/>
          <p:nvPr/>
        </p:nvSpPr>
        <p:spPr>
          <a:xfrm rot="0">
            <a:off x="3265015" y="2456739"/>
            <a:ext cx="2356520" cy="530225"/>
          </a:xfrm>
          <a:prstGeom prst="rect">
            <a:avLst/>
          </a:prstGeom>
        </p:spPr>
        <p:txBody>
          <a:bodyPr anchor="t" rtlCol="false" tIns="0" lIns="0" bIns="0" rIns="0">
            <a:spAutoFit/>
          </a:bodyPr>
          <a:lstStyle/>
          <a:p>
            <a:pPr algn="l">
              <a:lnSpc>
                <a:spcPts val="3849"/>
              </a:lnSpc>
            </a:pPr>
            <a:r>
              <a:rPr lang="en-US" b="true" sz="3499">
                <a:solidFill>
                  <a:srgbClr val="00ADED"/>
                </a:solidFill>
                <a:latin typeface="Poppins Bold"/>
                <a:ea typeface="Poppins Bold"/>
                <a:cs typeface="Poppins Bold"/>
                <a:sym typeface="Poppins Bold"/>
              </a:rPr>
              <a:t>NT</a:t>
            </a:r>
          </a:p>
        </p:txBody>
      </p:sp>
      <p:sp>
        <p:nvSpPr>
          <p:cNvPr name="TextBox 9" id="9"/>
          <p:cNvSpPr txBox="true"/>
          <p:nvPr/>
        </p:nvSpPr>
        <p:spPr>
          <a:xfrm rot="0">
            <a:off x="14734929" y="3728137"/>
            <a:ext cx="1010409" cy="530225"/>
          </a:xfrm>
          <a:prstGeom prst="rect">
            <a:avLst/>
          </a:prstGeom>
        </p:spPr>
        <p:txBody>
          <a:bodyPr anchor="t" rtlCol="false" tIns="0" lIns="0" bIns="0" rIns="0">
            <a:spAutoFit/>
          </a:bodyPr>
          <a:lstStyle/>
          <a:p>
            <a:pPr algn="r">
              <a:lnSpc>
                <a:spcPts val="3849"/>
              </a:lnSpc>
            </a:pPr>
            <a:r>
              <a:rPr lang="en-US" b="true" sz="3499">
                <a:solidFill>
                  <a:srgbClr val="00ADED"/>
                </a:solidFill>
                <a:latin typeface="Poppins Bold"/>
                <a:ea typeface="Poppins Bold"/>
                <a:cs typeface="Poppins Bold"/>
                <a:sym typeface="Poppins Bold"/>
              </a:rPr>
              <a:t>QLD</a:t>
            </a:r>
          </a:p>
        </p:txBody>
      </p:sp>
      <p:sp>
        <p:nvSpPr>
          <p:cNvPr name="TextBox 10" id="10"/>
          <p:cNvSpPr txBox="true"/>
          <p:nvPr/>
        </p:nvSpPr>
        <p:spPr>
          <a:xfrm rot="0">
            <a:off x="3373507" y="6332718"/>
            <a:ext cx="3254920" cy="530225"/>
          </a:xfrm>
          <a:prstGeom prst="rect">
            <a:avLst/>
          </a:prstGeom>
        </p:spPr>
        <p:txBody>
          <a:bodyPr anchor="t" rtlCol="false" tIns="0" lIns="0" bIns="0" rIns="0">
            <a:spAutoFit/>
          </a:bodyPr>
          <a:lstStyle/>
          <a:p>
            <a:pPr algn="l">
              <a:lnSpc>
                <a:spcPts val="3849"/>
              </a:lnSpc>
            </a:pPr>
            <a:r>
              <a:rPr lang="en-US" b="true" sz="3499">
                <a:solidFill>
                  <a:srgbClr val="00ADED"/>
                </a:solidFill>
                <a:latin typeface="Poppins Bold"/>
                <a:ea typeface="Poppins Bold"/>
                <a:cs typeface="Poppins Bold"/>
                <a:sym typeface="Poppins Bold"/>
              </a:rPr>
              <a:t>SA</a:t>
            </a:r>
          </a:p>
        </p:txBody>
      </p:sp>
      <p:sp>
        <p:nvSpPr>
          <p:cNvPr name="TextBox 11" id="11"/>
          <p:cNvSpPr txBox="true"/>
          <p:nvPr/>
        </p:nvSpPr>
        <p:spPr>
          <a:xfrm rot="0">
            <a:off x="14734929" y="6067606"/>
            <a:ext cx="2356520" cy="530225"/>
          </a:xfrm>
          <a:prstGeom prst="rect">
            <a:avLst/>
          </a:prstGeom>
        </p:spPr>
        <p:txBody>
          <a:bodyPr anchor="t" rtlCol="false" tIns="0" lIns="0" bIns="0" rIns="0">
            <a:spAutoFit/>
          </a:bodyPr>
          <a:lstStyle/>
          <a:p>
            <a:pPr algn="r">
              <a:lnSpc>
                <a:spcPts val="3849"/>
              </a:lnSpc>
            </a:pPr>
            <a:r>
              <a:rPr lang="en-US" b="true" sz="3499">
                <a:solidFill>
                  <a:srgbClr val="00ADED"/>
                </a:solidFill>
                <a:latin typeface="Poppins Bold"/>
                <a:ea typeface="Poppins Bold"/>
                <a:cs typeface="Poppins Bold"/>
                <a:sym typeface="Poppins Bold"/>
              </a:rPr>
              <a:t>NSW</a:t>
            </a:r>
          </a:p>
        </p:txBody>
      </p:sp>
      <p:sp>
        <p:nvSpPr>
          <p:cNvPr name="TextBox 12" id="12"/>
          <p:cNvSpPr txBox="true"/>
          <p:nvPr/>
        </p:nvSpPr>
        <p:spPr>
          <a:xfrm rot="0">
            <a:off x="687928" y="485775"/>
            <a:ext cx="11880997" cy="1143000"/>
          </a:xfrm>
          <a:prstGeom prst="rect">
            <a:avLst/>
          </a:prstGeom>
        </p:spPr>
        <p:txBody>
          <a:bodyPr anchor="t" rtlCol="false" tIns="0" lIns="0" bIns="0" rIns="0">
            <a:spAutoFit/>
          </a:bodyPr>
          <a:lstStyle/>
          <a:p>
            <a:pPr algn="l">
              <a:lnSpc>
                <a:spcPts val="8250"/>
              </a:lnSpc>
            </a:pPr>
            <a:r>
              <a:rPr lang="en-US" b="true" sz="7500">
                <a:solidFill>
                  <a:srgbClr val="00ADED"/>
                </a:solidFill>
                <a:latin typeface="Poppins Bold"/>
                <a:ea typeface="Poppins Bold"/>
                <a:cs typeface="Poppins Bold"/>
                <a:sym typeface="Poppins Bold"/>
              </a:rPr>
              <a:t>WHERE CAN I GO?</a:t>
            </a:r>
          </a:p>
        </p:txBody>
      </p:sp>
      <p:sp>
        <p:nvSpPr>
          <p:cNvPr name="AutoShape 13" id="13"/>
          <p:cNvSpPr/>
          <p:nvPr/>
        </p:nvSpPr>
        <p:spPr>
          <a:xfrm flipH="true">
            <a:off x="12062711" y="8274230"/>
            <a:ext cx="3168935" cy="0"/>
          </a:xfrm>
          <a:prstGeom prst="line">
            <a:avLst/>
          </a:prstGeom>
          <a:ln cap="flat" w="38100">
            <a:solidFill>
              <a:srgbClr val="A6F217"/>
            </a:solidFill>
            <a:prstDash val="solid"/>
            <a:headEnd type="none" len="sm" w="sm"/>
            <a:tailEnd type="oval" len="lg" w="lg"/>
          </a:ln>
        </p:spPr>
      </p:sp>
      <p:sp>
        <p:nvSpPr>
          <p:cNvPr name="TextBox 14" id="14"/>
          <p:cNvSpPr txBox="true"/>
          <p:nvPr/>
        </p:nvSpPr>
        <p:spPr>
          <a:xfrm rot="0">
            <a:off x="13724520" y="8009118"/>
            <a:ext cx="2356520" cy="530225"/>
          </a:xfrm>
          <a:prstGeom prst="rect">
            <a:avLst/>
          </a:prstGeom>
        </p:spPr>
        <p:txBody>
          <a:bodyPr anchor="t" rtlCol="false" tIns="0" lIns="0" bIns="0" rIns="0">
            <a:spAutoFit/>
          </a:bodyPr>
          <a:lstStyle/>
          <a:p>
            <a:pPr algn="r">
              <a:lnSpc>
                <a:spcPts val="3849"/>
              </a:lnSpc>
            </a:pPr>
            <a:r>
              <a:rPr lang="en-US" b="true" sz="3499">
                <a:solidFill>
                  <a:srgbClr val="00ADED"/>
                </a:solidFill>
                <a:latin typeface="Poppins Bold"/>
                <a:ea typeface="Poppins Bold"/>
                <a:cs typeface="Poppins Bold"/>
                <a:sym typeface="Poppins Bold"/>
              </a:rPr>
              <a:t>VIC</a:t>
            </a:r>
          </a:p>
        </p:txBody>
      </p:sp>
      <p:sp>
        <p:nvSpPr>
          <p:cNvPr name="TextBox 15" id="15"/>
          <p:cNvSpPr txBox="true"/>
          <p:nvPr/>
        </p:nvSpPr>
        <p:spPr>
          <a:xfrm rot="0">
            <a:off x="7309851" y="9496622"/>
            <a:ext cx="2356520" cy="530225"/>
          </a:xfrm>
          <a:prstGeom prst="rect">
            <a:avLst/>
          </a:prstGeom>
        </p:spPr>
        <p:txBody>
          <a:bodyPr anchor="t" rtlCol="false" tIns="0" lIns="0" bIns="0" rIns="0">
            <a:spAutoFit/>
          </a:bodyPr>
          <a:lstStyle/>
          <a:p>
            <a:pPr algn="r">
              <a:lnSpc>
                <a:spcPts val="3849"/>
              </a:lnSpc>
            </a:pPr>
            <a:r>
              <a:rPr lang="en-US" b="true" sz="3499">
                <a:solidFill>
                  <a:srgbClr val="00ADED"/>
                </a:solidFill>
                <a:latin typeface="Poppins Bold"/>
                <a:ea typeface="Poppins Bold"/>
                <a:cs typeface="Poppins Bold"/>
                <a:sym typeface="Poppins Bold"/>
              </a:rPr>
              <a:t>TAS</a:t>
            </a:r>
          </a:p>
        </p:txBody>
      </p:sp>
      <p:sp>
        <p:nvSpPr>
          <p:cNvPr name="AutoShape 16" id="16"/>
          <p:cNvSpPr/>
          <p:nvPr/>
        </p:nvSpPr>
        <p:spPr>
          <a:xfrm flipV="true">
            <a:off x="2052225" y="4859338"/>
            <a:ext cx="3738189" cy="19050"/>
          </a:xfrm>
          <a:prstGeom prst="line">
            <a:avLst/>
          </a:prstGeom>
          <a:ln cap="flat" w="38100">
            <a:solidFill>
              <a:srgbClr val="A6F217"/>
            </a:solidFill>
            <a:prstDash val="solid"/>
            <a:headEnd type="none" len="sm" w="sm"/>
            <a:tailEnd type="oval" len="lg" w="lg"/>
          </a:ln>
        </p:spPr>
      </p:sp>
      <p:sp>
        <p:nvSpPr>
          <p:cNvPr name="TextBox 17" id="17"/>
          <p:cNvSpPr txBox="true"/>
          <p:nvPr/>
        </p:nvSpPr>
        <p:spPr>
          <a:xfrm rot="0">
            <a:off x="1028700" y="4594225"/>
            <a:ext cx="831829" cy="530225"/>
          </a:xfrm>
          <a:prstGeom prst="rect">
            <a:avLst/>
          </a:prstGeom>
        </p:spPr>
        <p:txBody>
          <a:bodyPr anchor="t" rtlCol="false" tIns="0" lIns="0" bIns="0" rIns="0">
            <a:spAutoFit/>
          </a:bodyPr>
          <a:lstStyle/>
          <a:p>
            <a:pPr algn="l">
              <a:lnSpc>
                <a:spcPts val="3849"/>
              </a:lnSpc>
            </a:pPr>
            <a:r>
              <a:rPr lang="en-US" b="true" sz="3499">
                <a:solidFill>
                  <a:srgbClr val="00ADED"/>
                </a:solidFill>
                <a:latin typeface="Poppins Bold"/>
                <a:ea typeface="Poppins Bold"/>
                <a:cs typeface="Poppins Bold"/>
                <a:sym typeface="Poppins Bold"/>
              </a:rPr>
              <a:t>WA</a:t>
            </a:r>
          </a:p>
        </p:txBody>
      </p:sp>
      <p:sp>
        <p:nvSpPr>
          <p:cNvPr name="AutoShape 18" id="18"/>
          <p:cNvSpPr/>
          <p:nvPr/>
        </p:nvSpPr>
        <p:spPr>
          <a:xfrm>
            <a:off x="4002307" y="6597830"/>
            <a:ext cx="5141693" cy="19050"/>
          </a:xfrm>
          <a:prstGeom prst="line">
            <a:avLst/>
          </a:prstGeom>
          <a:ln cap="flat" w="38100">
            <a:solidFill>
              <a:srgbClr val="A6F217"/>
            </a:solidFill>
            <a:prstDash val="solid"/>
            <a:headEnd type="none" len="sm" w="sm"/>
            <a:tailEnd type="oval" len="lg" w="lg"/>
          </a:ln>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5812921" y="0"/>
            <a:ext cx="2475079" cy="10318653"/>
            <a:chOff x="0" y="0"/>
            <a:chExt cx="651873" cy="2717670"/>
          </a:xfrm>
        </p:grpSpPr>
        <p:sp>
          <p:nvSpPr>
            <p:cNvPr name="Freeform 3" id="3"/>
            <p:cNvSpPr/>
            <p:nvPr/>
          </p:nvSpPr>
          <p:spPr>
            <a:xfrm flipH="false" flipV="false" rot="0">
              <a:off x="0" y="0"/>
              <a:ext cx="651873" cy="2717670"/>
            </a:xfrm>
            <a:custGeom>
              <a:avLst/>
              <a:gdLst/>
              <a:ahLst/>
              <a:cxnLst/>
              <a:rect r="r" b="b" t="t" l="l"/>
              <a:pathLst>
                <a:path h="2717670" w="651873">
                  <a:moveTo>
                    <a:pt x="0" y="0"/>
                  </a:moveTo>
                  <a:lnTo>
                    <a:pt x="651873" y="0"/>
                  </a:lnTo>
                  <a:lnTo>
                    <a:pt x="651873" y="2717670"/>
                  </a:lnTo>
                  <a:lnTo>
                    <a:pt x="0" y="2717670"/>
                  </a:lnTo>
                  <a:close/>
                </a:path>
              </a:pathLst>
            </a:custGeom>
            <a:solidFill>
              <a:srgbClr val="A6F217"/>
            </a:solidFill>
          </p:spPr>
        </p:sp>
        <p:sp>
          <p:nvSpPr>
            <p:cNvPr name="TextBox 4" id="4"/>
            <p:cNvSpPr txBox="true"/>
            <p:nvPr/>
          </p:nvSpPr>
          <p:spPr>
            <a:xfrm>
              <a:off x="0" y="0"/>
              <a:ext cx="651873" cy="2717670"/>
            </a:xfrm>
            <a:prstGeom prst="rect">
              <a:avLst/>
            </a:prstGeom>
          </p:spPr>
          <p:txBody>
            <a:bodyPr anchor="ctr" rtlCol="false" tIns="50800" lIns="50800" bIns="50800" rIns="50800"/>
            <a:lstStyle/>
            <a:p>
              <a:pPr algn="ctr">
                <a:lnSpc>
                  <a:spcPts val="2749"/>
                </a:lnSpc>
              </a:pPr>
            </a:p>
          </p:txBody>
        </p:sp>
      </p:grpSp>
      <p:sp>
        <p:nvSpPr>
          <p:cNvPr name="Freeform 5" id="5"/>
          <p:cNvSpPr/>
          <p:nvPr/>
        </p:nvSpPr>
        <p:spPr>
          <a:xfrm flipH="false" flipV="false" rot="-6921471">
            <a:off x="5435246" y="5127691"/>
            <a:ext cx="4315754" cy="3193658"/>
          </a:xfrm>
          <a:custGeom>
            <a:avLst/>
            <a:gdLst/>
            <a:ahLst/>
            <a:cxnLst/>
            <a:rect r="r" b="b" t="t" l="l"/>
            <a:pathLst>
              <a:path h="3193658" w="4315754">
                <a:moveTo>
                  <a:pt x="0" y="0"/>
                </a:moveTo>
                <a:lnTo>
                  <a:pt x="4315754" y="0"/>
                </a:lnTo>
                <a:lnTo>
                  <a:pt x="4315754" y="3193658"/>
                </a:lnTo>
                <a:lnTo>
                  <a:pt x="0" y="319365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6" id="6"/>
          <p:cNvSpPr/>
          <p:nvPr/>
        </p:nvSpPr>
        <p:spPr>
          <a:xfrm flipH="false" flipV="false" rot="0">
            <a:off x="-5652" y="2952389"/>
            <a:ext cx="5231645" cy="7849429"/>
          </a:xfrm>
          <a:custGeom>
            <a:avLst/>
            <a:gdLst/>
            <a:ahLst/>
            <a:cxnLst/>
            <a:rect r="r" b="b" t="t" l="l"/>
            <a:pathLst>
              <a:path h="7849429" w="5231645">
                <a:moveTo>
                  <a:pt x="0" y="0"/>
                </a:moveTo>
                <a:lnTo>
                  <a:pt x="5231645" y="0"/>
                </a:lnTo>
                <a:lnTo>
                  <a:pt x="5231645" y="7849430"/>
                </a:lnTo>
                <a:lnTo>
                  <a:pt x="0" y="7849430"/>
                </a:lnTo>
                <a:lnTo>
                  <a:pt x="0" y="0"/>
                </a:lnTo>
                <a:close/>
              </a:path>
            </a:pathLst>
          </a:custGeom>
          <a:blipFill>
            <a:blip r:embed="rId5"/>
            <a:stretch>
              <a:fillRect l="0" t="0" r="0" b="0"/>
            </a:stretch>
          </a:blipFill>
        </p:spPr>
      </p:sp>
      <p:sp>
        <p:nvSpPr>
          <p:cNvPr name="TextBox 7" id="7"/>
          <p:cNvSpPr txBox="true"/>
          <p:nvPr/>
        </p:nvSpPr>
        <p:spPr>
          <a:xfrm rot="0">
            <a:off x="1542873" y="3520914"/>
            <a:ext cx="7366239" cy="12750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Monday 24th November 2025</a:t>
            </a:r>
          </a:p>
        </p:txBody>
      </p:sp>
      <p:sp>
        <p:nvSpPr>
          <p:cNvPr name="TextBox 8" id="8"/>
          <p:cNvSpPr txBox="true"/>
          <p:nvPr/>
        </p:nvSpPr>
        <p:spPr>
          <a:xfrm rot="0">
            <a:off x="1937900" y="1019175"/>
            <a:ext cx="11880997" cy="1174114"/>
          </a:xfrm>
          <a:prstGeom prst="rect">
            <a:avLst/>
          </a:prstGeom>
        </p:spPr>
        <p:txBody>
          <a:bodyPr anchor="t" rtlCol="false" tIns="0" lIns="0" bIns="0" rIns="0">
            <a:spAutoFit/>
          </a:bodyPr>
          <a:lstStyle/>
          <a:p>
            <a:pPr algn="l">
              <a:lnSpc>
                <a:spcPts val="8469"/>
              </a:lnSpc>
            </a:pPr>
            <a:r>
              <a:rPr lang="en-US" b="true" sz="7699">
                <a:solidFill>
                  <a:srgbClr val="00ADED"/>
                </a:solidFill>
                <a:latin typeface="Poppins Bold"/>
                <a:ea typeface="Poppins Bold"/>
                <a:cs typeface="Poppins Bold"/>
                <a:sym typeface="Poppins Bold"/>
              </a:rPr>
              <a:t>APPLICATIONS FOR 2026</a:t>
            </a:r>
          </a:p>
        </p:txBody>
      </p:sp>
      <p:sp>
        <p:nvSpPr>
          <p:cNvPr name="TextBox 9" id="9"/>
          <p:cNvSpPr txBox="true"/>
          <p:nvPr/>
        </p:nvSpPr>
        <p:spPr>
          <a:xfrm rot="0">
            <a:off x="9537163" y="7321790"/>
            <a:ext cx="6121380" cy="12750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Friday 9th January 2026</a:t>
            </a:r>
          </a:p>
        </p:txBody>
      </p:sp>
      <p:sp>
        <p:nvSpPr>
          <p:cNvPr name="TextBox 10" id="10"/>
          <p:cNvSpPr txBox="true"/>
          <p:nvPr/>
        </p:nvSpPr>
        <p:spPr>
          <a:xfrm rot="0">
            <a:off x="1937900" y="2759946"/>
            <a:ext cx="1529032" cy="499111"/>
          </a:xfrm>
          <a:prstGeom prst="rect">
            <a:avLst/>
          </a:prstGeom>
        </p:spPr>
        <p:txBody>
          <a:bodyPr anchor="t" rtlCol="false" tIns="0" lIns="0" bIns="0" rIns="0">
            <a:spAutoFit/>
          </a:bodyPr>
          <a:lstStyle/>
          <a:p>
            <a:pPr algn="l">
              <a:lnSpc>
                <a:spcPts val="3630"/>
              </a:lnSpc>
            </a:pPr>
            <a:r>
              <a:rPr lang="en-US" sz="3300" b="true">
                <a:solidFill>
                  <a:srgbClr val="A6F217"/>
                </a:solidFill>
                <a:latin typeface="Poppins Bold"/>
                <a:ea typeface="Poppins Bold"/>
                <a:cs typeface="Poppins Bold"/>
                <a:sym typeface="Poppins Bold"/>
              </a:rPr>
              <a:t>Open:</a:t>
            </a:r>
          </a:p>
        </p:txBody>
      </p:sp>
      <p:sp>
        <p:nvSpPr>
          <p:cNvPr name="TextBox 11" id="11"/>
          <p:cNvSpPr txBox="true"/>
          <p:nvPr/>
        </p:nvSpPr>
        <p:spPr>
          <a:xfrm rot="0">
            <a:off x="10052762" y="6377993"/>
            <a:ext cx="1529032" cy="499111"/>
          </a:xfrm>
          <a:prstGeom prst="rect">
            <a:avLst/>
          </a:prstGeom>
        </p:spPr>
        <p:txBody>
          <a:bodyPr anchor="t" rtlCol="false" tIns="0" lIns="0" bIns="0" rIns="0">
            <a:spAutoFit/>
          </a:bodyPr>
          <a:lstStyle/>
          <a:p>
            <a:pPr algn="l">
              <a:lnSpc>
                <a:spcPts val="3630"/>
              </a:lnSpc>
            </a:pPr>
            <a:r>
              <a:rPr lang="en-US" sz="3300" b="true">
                <a:solidFill>
                  <a:srgbClr val="A6F217"/>
                </a:solidFill>
                <a:latin typeface="Poppins Bold"/>
                <a:ea typeface="Poppins Bold"/>
                <a:cs typeface="Poppins Bold"/>
                <a:sym typeface="Poppins Bold"/>
              </a:rPr>
              <a:t>Close:</a:t>
            </a:r>
          </a:p>
        </p:txBody>
      </p:sp>
      <p:grpSp>
        <p:nvGrpSpPr>
          <p:cNvPr name="Group 12" id="12"/>
          <p:cNvGrpSpPr/>
          <p:nvPr/>
        </p:nvGrpSpPr>
        <p:grpSpPr>
          <a:xfrm rot="0">
            <a:off x="14705561" y="503635"/>
            <a:ext cx="2214720" cy="2214720"/>
            <a:chOff x="0" y="0"/>
            <a:chExt cx="812800" cy="812800"/>
          </a:xfrm>
        </p:grpSpPr>
        <p:sp>
          <p:nvSpPr>
            <p:cNvPr name="Freeform 13" id="1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B008C"/>
            </a:solidFill>
          </p:spPr>
        </p:sp>
        <p:sp>
          <p:nvSpPr>
            <p:cNvPr name="TextBox 14" id="14"/>
            <p:cNvSpPr txBox="true"/>
            <p:nvPr/>
          </p:nvSpPr>
          <p:spPr>
            <a:xfrm>
              <a:off x="76200" y="76200"/>
              <a:ext cx="660400" cy="660400"/>
            </a:xfrm>
            <a:prstGeom prst="rect">
              <a:avLst/>
            </a:prstGeom>
          </p:spPr>
          <p:txBody>
            <a:bodyPr anchor="ctr" rtlCol="false" tIns="50800" lIns="50800" bIns="50800" rIns="50800"/>
            <a:lstStyle/>
            <a:p>
              <a:pPr algn="ctr">
                <a:lnSpc>
                  <a:spcPts val="3300"/>
                </a:lnSpc>
              </a:pPr>
            </a:p>
          </p:txBody>
        </p:sp>
      </p:grpSp>
    </p:spTree>
  </p:cSld>
  <p:clrMapOvr>
    <a:masterClrMapping/>
  </p:clrMapOvr>
</p:sld>
</file>

<file path=ppt/slides/slide7.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1028700" y="5286359"/>
            <a:ext cx="4168780" cy="2021862"/>
            <a:chOff x="0" y="0"/>
            <a:chExt cx="1133614" cy="549804"/>
          </a:xfrm>
        </p:grpSpPr>
        <p:sp>
          <p:nvSpPr>
            <p:cNvPr name="Freeform 3" id="3"/>
            <p:cNvSpPr/>
            <p:nvPr/>
          </p:nvSpPr>
          <p:spPr>
            <a:xfrm flipH="false" flipV="false" rot="0">
              <a:off x="0" y="0"/>
              <a:ext cx="1133614" cy="549804"/>
            </a:xfrm>
            <a:custGeom>
              <a:avLst/>
              <a:gdLst/>
              <a:ahLst/>
              <a:cxnLst/>
              <a:rect r="r" b="b" t="t" l="l"/>
              <a:pathLst>
                <a:path h="549804" w="113361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sp>
        <p:sp>
          <p:nvSpPr>
            <p:cNvPr name="TextBox 4" id="4"/>
            <p:cNvSpPr txBox="true"/>
            <p:nvPr/>
          </p:nvSpPr>
          <p:spPr>
            <a:xfrm>
              <a:off x="0" y="-38100"/>
              <a:ext cx="1133614" cy="587904"/>
            </a:xfrm>
            <a:prstGeom prst="rect">
              <a:avLst/>
            </a:prstGeom>
          </p:spPr>
          <p:txBody>
            <a:bodyPr anchor="ctr" rtlCol="false" tIns="50800" lIns="50800" bIns="50800" rIns="50800"/>
            <a:lstStyle/>
            <a:p>
              <a:pPr algn="ctr">
                <a:lnSpc>
                  <a:spcPts val="3903"/>
                </a:lnSpc>
              </a:pPr>
              <a:r>
                <a:rPr lang="en-US" sz="3199" b="true">
                  <a:solidFill>
                    <a:srgbClr val="FFFFFF"/>
                  </a:solidFill>
                  <a:latin typeface="Poppins Bold"/>
                  <a:ea typeface="Poppins Bold"/>
                  <a:cs typeface="Poppins Bold"/>
                  <a:sym typeface="Poppins Bold"/>
                </a:rPr>
                <a:t>Applications open</a:t>
              </a:r>
            </a:p>
            <a:p>
              <a:pPr algn="ctr">
                <a:lnSpc>
                  <a:spcPts val="3903"/>
                </a:lnSpc>
              </a:pPr>
              <a:r>
                <a:rPr lang="en-US" b="true" sz="3199">
                  <a:solidFill>
                    <a:srgbClr val="FFFFFF"/>
                  </a:solidFill>
                  <a:latin typeface="Poppins Bold"/>
                  <a:ea typeface="Poppins Bold"/>
                  <a:cs typeface="Poppins Bold"/>
                  <a:sym typeface="Poppins Bold"/>
                </a:rPr>
                <a:t>Nov 24th-Jan 9th</a:t>
              </a:r>
            </a:p>
          </p:txBody>
        </p:sp>
      </p:grpSp>
      <p:grpSp>
        <p:nvGrpSpPr>
          <p:cNvPr name="Group 5" id="5"/>
          <p:cNvGrpSpPr/>
          <p:nvPr/>
        </p:nvGrpSpPr>
        <p:grpSpPr>
          <a:xfrm rot="0">
            <a:off x="1028700" y="7667814"/>
            <a:ext cx="4168780" cy="2021862"/>
            <a:chOff x="0" y="0"/>
            <a:chExt cx="1133614" cy="549804"/>
          </a:xfrm>
        </p:grpSpPr>
        <p:sp>
          <p:nvSpPr>
            <p:cNvPr name="Freeform 6" id="6"/>
            <p:cNvSpPr/>
            <p:nvPr/>
          </p:nvSpPr>
          <p:spPr>
            <a:xfrm flipH="false" flipV="false" rot="0">
              <a:off x="0" y="0"/>
              <a:ext cx="1133614" cy="549804"/>
            </a:xfrm>
            <a:custGeom>
              <a:avLst/>
              <a:gdLst/>
              <a:ahLst/>
              <a:cxnLst/>
              <a:rect r="r" b="b" t="t" l="l"/>
              <a:pathLst>
                <a:path h="549804" w="113361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sp>
        <p:sp>
          <p:nvSpPr>
            <p:cNvPr name="TextBox 7" id="7"/>
            <p:cNvSpPr txBox="true"/>
            <p:nvPr/>
          </p:nvSpPr>
          <p:spPr>
            <a:xfrm>
              <a:off x="0" y="0"/>
              <a:ext cx="1133614" cy="549804"/>
            </a:xfrm>
            <a:prstGeom prst="rect">
              <a:avLst/>
            </a:prstGeom>
          </p:spPr>
          <p:txBody>
            <a:bodyPr anchor="ctr" rtlCol="false" tIns="50800" lIns="50800" bIns="50800" rIns="50800"/>
            <a:lstStyle/>
            <a:p>
              <a:pPr algn="ctr">
                <a:lnSpc>
                  <a:spcPts val="3519"/>
                </a:lnSpc>
              </a:pPr>
              <a:r>
                <a:rPr lang="en-US" b="true" sz="3199">
                  <a:solidFill>
                    <a:srgbClr val="FFFFFF"/>
                  </a:solidFill>
                  <a:latin typeface="Poppins Bold"/>
                  <a:ea typeface="Poppins Bold"/>
                  <a:cs typeface="Poppins Bold"/>
                  <a:sym typeface="Poppins Bold"/>
                </a:rPr>
                <a:t>Psychometric Testing</a:t>
              </a:r>
            </a:p>
          </p:txBody>
        </p:sp>
      </p:grpSp>
      <p:grpSp>
        <p:nvGrpSpPr>
          <p:cNvPr name="Group 8" id="8"/>
          <p:cNvGrpSpPr/>
          <p:nvPr/>
        </p:nvGrpSpPr>
        <p:grpSpPr>
          <a:xfrm rot="0">
            <a:off x="5640005" y="7667814"/>
            <a:ext cx="4168780" cy="2021862"/>
            <a:chOff x="0" y="0"/>
            <a:chExt cx="1133614" cy="549804"/>
          </a:xfrm>
        </p:grpSpPr>
        <p:sp>
          <p:nvSpPr>
            <p:cNvPr name="Freeform 9" id="9"/>
            <p:cNvSpPr/>
            <p:nvPr/>
          </p:nvSpPr>
          <p:spPr>
            <a:xfrm flipH="false" flipV="false" rot="0">
              <a:off x="0" y="0"/>
              <a:ext cx="1133614" cy="549804"/>
            </a:xfrm>
            <a:custGeom>
              <a:avLst/>
              <a:gdLst/>
              <a:ahLst/>
              <a:cxnLst/>
              <a:rect r="r" b="b" t="t" l="l"/>
              <a:pathLst>
                <a:path h="549804" w="113361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sp>
        <p:sp>
          <p:nvSpPr>
            <p:cNvPr name="TextBox 10" id="10"/>
            <p:cNvSpPr txBox="true"/>
            <p:nvPr/>
          </p:nvSpPr>
          <p:spPr>
            <a:xfrm>
              <a:off x="0" y="-38100"/>
              <a:ext cx="1133614" cy="587904"/>
            </a:xfrm>
            <a:prstGeom prst="rect">
              <a:avLst/>
            </a:prstGeom>
          </p:spPr>
          <p:txBody>
            <a:bodyPr anchor="ctr" rtlCol="false" tIns="50800" lIns="50800" bIns="50800" rIns="50800"/>
            <a:lstStyle/>
            <a:p>
              <a:pPr algn="ctr">
                <a:lnSpc>
                  <a:spcPts val="3903"/>
                </a:lnSpc>
              </a:pPr>
              <a:r>
                <a:rPr lang="en-US" sz="3199" b="true">
                  <a:solidFill>
                    <a:srgbClr val="FFFFFF"/>
                  </a:solidFill>
                  <a:latin typeface="Poppins Bold"/>
                  <a:ea typeface="Poppins Bold"/>
                  <a:cs typeface="Poppins Bold"/>
                  <a:sym typeface="Poppins Bold"/>
                </a:rPr>
                <a:t>Matching</a:t>
              </a:r>
            </a:p>
            <a:p>
              <a:pPr algn="ctr">
                <a:lnSpc>
                  <a:spcPts val="2440"/>
                </a:lnSpc>
              </a:pPr>
            </a:p>
          </p:txBody>
        </p:sp>
      </p:grpSp>
      <p:grpSp>
        <p:nvGrpSpPr>
          <p:cNvPr name="Group 11" id="11"/>
          <p:cNvGrpSpPr/>
          <p:nvPr/>
        </p:nvGrpSpPr>
        <p:grpSpPr>
          <a:xfrm rot="0">
            <a:off x="5640005" y="5286359"/>
            <a:ext cx="4168780" cy="2021862"/>
            <a:chOff x="0" y="0"/>
            <a:chExt cx="1133614" cy="549804"/>
          </a:xfrm>
        </p:grpSpPr>
        <p:sp>
          <p:nvSpPr>
            <p:cNvPr name="Freeform 12" id="12"/>
            <p:cNvSpPr/>
            <p:nvPr/>
          </p:nvSpPr>
          <p:spPr>
            <a:xfrm flipH="false" flipV="false" rot="0">
              <a:off x="0" y="0"/>
              <a:ext cx="1133614" cy="549804"/>
            </a:xfrm>
            <a:custGeom>
              <a:avLst/>
              <a:gdLst/>
              <a:ahLst/>
              <a:cxnLst/>
              <a:rect r="r" b="b" t="t" l="l"/>
              <a:pathLst>
                <a:path h="549804" w="113361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sp>
        <p:sp>
          <p:nvSpPr>
            <p:cNvPr name="TextBox 13" id="13"/>
            <p:cNvSpPr txBox="true"/>
            <p:nvPr/>
          </p:nvSpPr>
          <p:spPr>
            <a:xfrm>
              <a:off x="0" y="0"/>
              <a:ext cx="1133614" cy="549804"/>
            </a:xfrm>
            <a:prstGeom prst="rect">
              <a:avLst/>
            </a:prstGeom>
          </p:spPr>
          <p:txBody>
            <a:bodyPr anchor="ctr" rtlCol="false" tIns="50800" lIns="50800" bIns="50800" rIns="50800"/>
            <a:lstStyle/>
            <a:p>
              <a:pPr algn="ctr">
                <a:lnSpc>
                  <a:spcPts val="3519"/>
                </a:lnSpc>
              </a:pPr>
              <a:r>
                <a:rPr lang="en-US" b="true" sz="3199">
                  <a:solidFill>
                    <a:srgbClr val="FFFFFF"/>
                  </a:solidFill>
                  <a:latin typeface="Poppins Bold"/>
                  <a:ea typeface="Poppins Bold"/>
                  <a:cs typeface="Poppins Bold"/>
                  <a:sym typeface="Poppins Bold"/>
                </a:rPr>
                <a:t>Interviews</a:t>
              </a:r>
            </a:p>
          </p:txBody>
        </p:sp>
      </p:grpSp>
      <p:grpSp>
        <p:nvGrpSpPr>
          <p:cNvPr name="Group 14" id="14"/>
          <p:cNvGrpSpPr/>
          <p:nvPr/>
        </p:nvGrpSpPr>
        <p:grpSpPr>
          <a:xfrm rot="0">
            <a:off x="10302258" y="5286359"/>
            <a:ext cx="4168780" cy="2021862"/>
            <a:chOff x="0" y="0"/>
            <a:chExt cx="1133614" cy="549804"/>
          </a:xfrm>
        </p:grpSpPr>
        <p:sp>
          <p:nvSpPr>
            <p:cNvPr name="Freeform 15" id="15"/>
            <p:cNvSpPr/>
            <p:nvPr/>
          </p:nvSpPr>
          <p:spPr>
            <a:xfrm flipH="false" flipV="false" rot="0">
              <a:off x="0" y="0"/>
              <a:ext cx="1133614" cy="549804"/>
            </a:xfrm>
            <a:custGeom>
              <a:avLst/>
              <a:gdLst/>
              <a:ahLst/>
              <a:cxnLst/>
              <a:rect r="r" b="b" t="t" l="l"/>
              <a:pathLst>
                <a:path h="549804" w="113361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sp>
        <p:sp>
          <p:nvSpPr>
            <p:cNvPr name="TextBox 16" id="16"/>
            <p:cNvSpPr txBox="true"/>
            <p:nvPr/>
          </p:nvSpPr>
          <p:spPr>
            <a:xfrm>
              <a:off x="0" y="0"/>
              <a:ext cx="1133614" cy="549804"/>
            </a:xfrm>
            <a:prstGeom prst="rect">
              <a:avLst/>
            </a:prstGeom>
          </p:spPr>
          <p:txBody>
            <a:bodyPr anchor="ctr" rtlCol="false" tIns="50800" lIns="50800" bIns="50800" rIns="50800"/>
            <a:lstStyle/>
            <a:p>
              <a:pPr algn="ctr">
                <a:lnSpc>
                  <a:spcPts val="3519"/>
                </a:lnSpc>
              </a:pPr>
              <a:r>
                <a:rPr lang="en-US" b="true" sz="3199">
                  <a:solidFill>
                    <a:srgbClr val="FFFFFF"/>
                  </a:solidFill>
                  <a:latin typeface="Poppins Bold"/>
                  <a:ea typeface="Poppins Bold"/>
                  <a:cs typeface="Poppins Bold"/>
                  <a:sym typeface="Poppins Bold"/>
                </a:rPr>
                <a:t>Placement Confirmation</a:t>
              </a:r>
            </a:p>
          </p:txBody>
        </p:sp>
      </p:grpSp>
      <p:grpSp>
        <p:nvGrpSpPr>
          <p:cNvPr name="Group 17" id="17"/>
          <p:cNvGrpSpPr/>
          <p:nvPr/>
        </p:nvGrpSpPr>
        <p:grpSpPr>
          <a:xfrm rot="0">
            <a:off x="10302258" y="7667814"/>
            <a:ext cx="4168780" cy="2021862"/>
            <a:chOff x="0" y="0"/>
            <a:chExt cx="1133614" cy="549804"/>
          </a:xfrm>
        </p:grpSpPr>
        <p:sp>
          <p:nvSpPr>
            <p:cNvPr name="Freeform 18" id="18"/>
            <p:cNvSpPr/>
            <p:nvPr/>
          </p:nvSpPr>
          <p:spPr>
            <a:xfrm flipH="false" flipV="false" rot="0">
              <a:off x="0" y="0"/>
              <a:ext cx="1133614" cy="549804"/>
            </a:xfrm>
            <a:custGeom>
              <a:avLst/>
              <a:gdLst/>
              <a:ahLst/>
              <a:cxnLst/>
              <a:rect r="r" b="b" t="t" l="l"/>
              <a:pathLst>
                <a:path h="549804" w="1133614">
                  <a:moveTo>
                    <a:pt x="94713" y="0"/>
                  </a:moveTo>
                  <a:lnTo>
                    <a:pt x="1038901" y="0"/>
                  </a:lnTo>
                  <a:cubicBezTo>
                    <a:pt x="1091210" y="0"/>
                    <a:pt x="1133614" y="42404"/>
                    <a:pt x="1133614" y="94713"/>
                  </a:cubicBezTo>
                  <a:lnTo>
                    <a:pt x="1133614" y="455091"/>
                  </a:lnTo>
                  <a:cubicBezTo>
                    <a:pt x="1133614" y="507399"/>
                    <a:pt x="1091210" y="549804"/>
                    <a:pt x="1038901" y="549804"/>
                  </a:cubicBezTo>
                  <a:lnTo>
                    <a:pt x="94713" y="549804"/>
                  </a:lnTo>
                  <a:cubicBezTo>
                    <a:pt x="42404" y="549804"/>
                    <a:pt x="0" y="507399"/>
                    <a:pt x="0" y="455091"/>
                  </a:cubicBezTo>
                  <a:lnTo>
                    <a:pt x="0" y="94713"/>
                  </a:lnTo>
                  <a:cubicBezTo>
                    <a:pt x="0" y="42404"/>
                    <a:pt x="42404" y="0"/>
                    <a:pt x="94713" y="0"/>
                  </a:cubicBezTo>
                  <a:close/>
                </a:path>
              </a:pathLst>
            </a:custGeom>
            <a:solidFill>
              <a:srgbClr val="00ADED"/>
            </a:solidFill>
          </p:spPr>
        </p:sp>
        <p:sp>
          <p:nvSpPr>
            <p:cNvPr name="TextBox 19" id="19"/>
            <p:cNvSpPr txBox="true"/>
            <p:nvPr/>
          </p:nvSpPr>
          <p:spPr>
            <a:xfrm>
              <a:off x="0" y="-38100"/>
              <a:ext cx="1133614" cy="587904"/>
            </a:xfrm>
            <a:prstGeom prst="rect">
              <a:avLst/>
            </a:prstGeom>
          </p:spPr>
          <p:txBody>
            <a:bodyPr anchor="ctr" rtlCol="false" tIns="50800" lIns="50800" bIns="50800" rIns="50800"/>
            <a:lstStyle/>
            <a:p>
              <a:pPr algn="ctr">
                <a:lnSpc>
                  <a:spcPts val="3903"/>
                </a:lnSpc>
              </a:pPr>
              <a:r>
                <a:rPr lang="en-US" sz="3199" b="true">
                  <a:solidFill>
                    <a:srgbClr val="FFFFFF"/>
                  </a:solidFill>
                  <a:latin typeface="Poppins Bold"/>
                  <a:ea typeface="Poppins Bold"/>
                  <a:cs typeface="Poppins Bold"/>
                  <a:sym typeface="Poppins Bold"/>
                </a:rPr>
                <a:t>Orientation</a:t>
              </a:r>
            </a:p>
            <a:p>
              <a:pPr algn="ctr">
                <a:lnSpc>
                  <a:spcPts val="2440"/>
                </a:lnSpc>
              </a:pPr>
            </a:p>
          </p:txBody>
        </p:sp>
      </p:grpSp>
      <p:grpSp>
        <p:nvGrpSpPr>
          <p:cNvPr name="Group 20" id="20"/>
          <p:cNvGrpSpPr/>
          <p:nvPr/>
        </p:nvGrpSpPr>
        <p:grpSpPr>
          <a:xfrm rot="0">
            <a:off x="-514350" y="-949591"/>
            <a:ext cx="21269777" cy="3086100"/>
            <a:chOff x="0" y="0"/>
            <a:chExt cx="5601917" cy="812800"/>
          </a:xfrm>
        </p:grpSpPr>
        <p:sp>
          <p:nvSpPr>
            <p:cNvPr name="Freeform 21" id="21"/>
            <p:cNvSpPr/>
            <p:nvPr/>
          </p:nvSpPr>
          <p:spPr>
            <a:xfrm flipH="false" flipV="false" rot="0">
              <a:off x="0" y="0"/>
              <a:ext cx="5601917" cy="812800"/>
            </a:xfrm>
            <a:custGeom>
              <a:avLst/>
              <a:gdLst/>
              <a:ahLst/>
              <a:cxnLst/>
              <a:rect r="r" b="b" t="t" l="l"/>
              <a:pathLst>
                <a:path h="812800" w="5601917">
                  <a:moveTo>
                    <a:pt x="0" y="0"/>
                  </a:moveTo>
                  <a:lnTo>
                    <a:pt x="5601917" y="0"/>
                  </a:lnTo>
                  <a:lnTo>
                    <a:pt x="5601917" y="812800"/>
                  </a:lnTo>
                  <a:lnTo>
                    <a:pt x="0" y="812800"/>
                  </a:lnTo>
                  <a:close/>
                </a:path>
              </a:pathLst>
            </a:custGeom>
            <a:solidFill>
              <a:srgbClr val="00ADED"/>
            </a:solidFill>
          </p:spPr>
        </p:sp>
        <p:sp>
          <p:nvSpPr>
            <p:cNvPr name="TextBox 22" id="22"/>
            <p:cNvSpPr txBox="true"/>
            <p:nvPr/>
          </p:nvSpPr>
          <p:spPr>
            <a:xfrm>
              <a:off x="0" y="0"/>
              <a:ext cx="5601917" cy="812800"/>
            </a:xfrm>
            <a:prstGeom prst="rect">
              <a:avLst/>
            </a:prstGeom>
          </p:spPr>
          <p:txBody>
            <a:bodyPr anchor="ctr" rtlCol="false" tIns="50800" lIns="50800" bIns="50800" rIns="50800"/>
            <a:lstStyle/>
            <a:p>
              <a:pPr algn="ctr">
                <a:lnSpc>
                  <a:spcPts val="2749"/>
                </a:lnSpc>
              </a:pPr>
            </a:p>
          </p:txBody>
        </p:sp>
      </p:grpSp>
      <p:grpSp>
        <p:nvGrpSpPr>
          <p:cNvPr name="Group 23" id="23"/>
          <p:cNvGrpSpPr/>
          <p:nvPr/>
        </p:nvGrpSpPr>
        <p:grpSpPr>
          <a:xfrm rot="-5400000">
            <a:off x="13910247" y="6340623"/>
            <a:ext cx="4403317" cy="2294789"/>
            <a:chOff x="0" y="0"/>
            <a:chExt cx="1159721" cy="604389"/>
          </a:xfrm>
        </p:grpSpPr>
        <p:sp>
          <p:nvSpPr>
            <p:cNvPr name="Freeform 24" id="24"/>
            <p:cNvSpPr/>
            <p:nvPr/>
          </p:nvSpPr>
          <p:spPr>
            <a:xfrm flipH="false" flipV="false" rot="0">
              <a:off x="0" y="0"/>
              <a:ext cx="1159721" cy="604389"/>
            </a:xfrm>
            <a:custGeom>
              <a:avLst/>
              <a:gdLst/>
              <a:ahLst/>
              <a:cxnLst/>
              <a:rect r="r" b="b" t="t" l="l"/>
              <a:pathLst>
                <a:path h="604389" w="1159721">
                  <a:moveTo>
                    <a:pt x="89668" y="0"/>
                  </a:moveTo>
                  <a:lnTo>
                    <a:pt x="1070053" y="0"/>
                  </a:lnTo>
                  <a:cubicBezTo>
                    <a:pt x="1119576" y="0"/>
                    <a:pt x="1159721" y="40146"/>
                    <a:pt x="1159721" y="89668"/>
                  </a:cubicBezTo>
                  <a:lnTo>
                    <a:pt x="1159721" y="514721"/>
                  </a:lnTo>
                  <a:cubicBezTo>
                    <a:pt x="1159721" y="564243"/>
                    <a:pt x="1119576" y="604389"/>
                    <a:pt x="1070053" y="604389"/>
                  </a:cubicBezTo>
                  <a:lnTo>
                    <a:pt x="89668" y="604389"/>
                  </a:lnTo>
                  <a:cubicBezTo>
                    <a:pt x="40146" y="604389"/>
                    <a:pt x="0" y="564243"/>
                    <a:pt x="0" y="514721"/>
                  </a:cubicBezTo>
                  <a:lnTo>
                    <a:pt x="0" y="89668"/>
                  </a:lnTo>
                  <a:cubicBezTo>
                    <a:pt x="0" y="40146"/>
                    <a:pt x="40146" y="0"/>
                    <a:pt x="89668" y="0"/>
                  </a:cubicBezTo>
                  <a:close/>
                </a:path>
              </a:pathLst>
            </a:custGeom>
            <a:solidFill>
              <a:srgbClr val="A6F217"/>
            </a:solidFill>
          </p:spPr>
        </p:sp>
        <p:sp>
          <p:nvSpPr>
            <p:cNvPr name="TextBox 25" id="25"/>
            <p:cNvSpPr txBox="true"/>
            <p:nvPr/>
          </p:nvSpPr>
          <p:spPr>
            <a:xfrm>
              <a:off x="0" y="0"/>
              <a:ext cx="1159721" cy="604389"/>
            </a:xfrm>
            <a:prstGeom prst="rect">
              <a:avLst/>
            </a:prstGeom>
          </p:spPr>
          <p:txBody>
            <a:bodyPr anchor="ctr" rtlCol="false" tIns="50800" lIns="50800" bIns="50800" rIns="50800"/>
            <a:lstStyle/>
            <a:p>
              <a:pPr algn="ctr">
                <a:lnSpc>
                  <a:spcPts val="4509"/>
                </a:lnSpc>
              </a:pPr>
              <a:r>
                <a:rPr lang="en-US" sz="4099" b="true">
                  <a:solidFill>
                    <a:srgbClr val="000000"/>
                  </a:solidFill>
                  <a:latin typeface="Poppins Bold"/>
                  <a:ea typeface="Poppins Bold"/>
                  <a:cs typeface="Poppins Bold"/>
                  <a:sym typeface="Poppins Bold"/>
                </a:rPr>
                <a:t>START</a:t>
              </a:r>
            </a:p>
            <a:p>
              <a:pPr algn="ctr">
                <a:lnSpc>
                  <a:spcPts val="4509"/>
                </a:lnSpc>
              </a:pPr>
              <a:r>
                <a:rPr lang="en-US" b="true" sz="4099">
                  <a:solidFill>
                    <a:srgbClr val="000000"/>
                  </a:solidFill>
                  <a:latin typeface="Poppins Bold"/>
                  <a:ea typeface="Poppins Bold"/>
                  <a:cs typeface="Poppins Bold"/>
                  <a:sym typeface="Poppins Bold"/>
                </a:rPr>
                <a:t>ON FARM</a:t>
              </a:r>
            </a:p>
          </p:txBody>
        </p:sp>
      </p:grpSp>
      <p:sp>
        <p:nvSpPr>
          <p:cNvPr name="TextBox 26" id="26"/>
          <p:cNvSpPr txBox="true"/>
          <p:nvPr/>
        </p:nvSpPr>
        <p:spPr>
          <a:xfrm rot="0">
            <a:off x="1028700" y="412484"/>
            <a:ext cx="12456191" cy="1158983"/>
          </a:xfrm>
          <a:prstGeom prst="rect">
            <a:avLst/>
          </a:prstGeom>
        </p:spPr>
        <p:txBody>
          <a:bodyPr anchor="t" rtlCol="false" tIns="0" lIns="0" bIns="0" rIns="0">
            <a:spAutoFit/>
          </a:bodyPr>
          <a:lstStyle/>
          <a:p>
            <a:pPr algn="l">
              <a:lnSpc>
                <a:spcPts val="9078"/>
              </a:lnSpc>
            </a:pPr>
            <a:r>
              <a:rPr lang="en-US" sz="6484" b="true">
                <a:solidFill>
                  <a:srgbClr val="FFFFFF"/>
                </a:solidFill>
                <a:latin typeface="Poppins Bold"/>
                <a:ea typeface="Poppins Bold"/>
                <a:cs typeface="Poppins Bold"/>
                <a:sym typeface="Poppins Bold"/>
              </a:rPr>
              <a:t>APPLICATION &amp; MATCHING</a:t>
            </a:r>
          </a:p>
        </p:txBody>
      </p:sp>
      <p:sp>
        <p:nvSpPr>
          <p:cNvPr name="TextBox 27" id="27"/>
          <p:cNvSpPr txBox="true"/>
          <p:nvPr/>
        </p:nvSpPr>
        <p:spPr>
          <a:xfrm rot="0">
            <a:off x="1028700" y="2478388"/>
            <a:ext cx="16230600" cy="2388871"/>
          </a:xfrm>
          <a:prstGeom prst="rect">
            <a:avLst/>
          </a:prstGeom>
        </p:spPr>
        <p:txBody>
          <a:bodyPr anchor="t" rtlCol="false" tIns="0" lIns="0" bIns="0" rIns="0">
            <a:spAutoFit/>
          </a:bodyPr>
          <a:lstStyle/>
          <a:p>
            <a:pPr algn="l">
              <a:lnSpc>
                <a:spcPts val="3779"/>
              </a:lnSpc>
            </a:pPr>
            <a:r>
              <a:rPr lang="en-US" sz="2699">
                <a:solidFill>
                  <a:srgbClr val="000000"/>
                </a:solidFill>
                <a:latin typeface="Poppins"/>
                <a:ea typeface="Poppins"/>
                <a:cs typeface="Poppins"/>
                <a:sym typeface="Poppins"/>
              </a:rPr>
              <a:t>AgCAREERSTART screens all applicants for motivation to enter the industry, long term career goals, aptitude, and community-mindedness. </a:t>
            </a:r>
          </a:p>
          <a:p>
            <a:pPr algn="l">
              <a:lnSpc>
                <a:spcPts val="3779"/>
              </a:lnSpc>
            </a:pPr>
          </a:p>
          <a:p>
            <a:pPr algn="l">
              <a:lnSpc>
                <a:spcPts val="3779"/>
              </a:lnSpc>
            </a:pPr>
            <a:r>
              <a:rPr lang="en-US" sz="2699">
                <a:solidFill>
                  <a:srgbClr val="000000"/>
                </a:solidFill>
                <a:latin typeface="Poppins"/>
                <a:ea typeface="Poppins"/>
                <a:cs typeface="Poppins"/>
                <a:sym typeface="Poppins"/>
              </a:rPr>
              <a:t>We do not screen based on EXPERIENCE. We match Participants with a suitable farm based on their preferences and alignment with Hosts. </a:t>
            </a:r>
          </a:p>
        </p:txBody>
      </p:sp>
      <p:sp>
        <p:nvSpPr>
          <p:cNvPr name="AutoShape 28" id="28"/>
          <p:cNvSpPr/>
          <p:nvPr/>
        </p:nvSpPr>
        <p:spPr>
          <a:xfrm flipH="true">
            <a:off x="3113090" y="7308221"/>
            <a:ext cx="0" cy="683133"/>
          </a:xfrm>
          <a:prstGeom prst="line">
            <a:avLst/>
          </a:prstGeom>
          <a:ln cap="flat" w="180975">
            <a:solidFill>
              <a:srgbClr val="000000"/>
            </a:solidFill>
            <a:prstDash val="solid"/>
            <a:headEnd type="none" len="sm" w="sm"/>
            <a:tailEnd type="arrow" len="sm" w="med"/>
          </a:ln>
        </p:spPr>
      </p:sp>
      <p:sp>
        <p:nvSpPr>
          <p:cNvPr name="AutoShape 29" id="29"/>
          <p:cNvSpPr/>
          <p:nvPr/>
        </p:nvSpPr>
        <p:spPr>
          <a:xfrm>
            <a:off x="5197480" y="8678745"/>
            <a:ext cx="683133" cy="0"/>
          </a:xfrm>
          <a:prstGeom prst="line">
            <a:avLst/>
          </a:prstGeom>
          <a:ln cap="flat" w="180975">
            <a:solidFill>
              <a:srgbClr val="000000"/>
            </a:solidFill>
            <a:prstDash val="solid"/>
            <a:headEnd type="none" len="sm" w="sm"/>
            <a:tailEnd type="arrow" len="sm" w="med"/>
          </a:ln>
        </p:spPr>
      </p:sp>
      <p:sp>
        <p:nvSpPr>
          <p:cNvPr name="AutoShape 30" id="30"/>
          <p:cNvSpPr/>
          <p:nvPr/>
        </p:nvSpPr>
        <p:spPr>
          <a:xfrm>
            <a:off x="14471039" y="8678745"/>
            <a:ext cx="683133" cy="0"/>
          </a:xfrm>
          <a:prstGeom prst="line">
            <a:avLst/>
          </a:prstGeom>
          <a:ln cap="flat" w="180975">
            <a:solidFill>
              <a:srgbClr val="000000"/>
            </a:solidFill>
            <a:prstDash val="solid"/>
            <a:headEnd type="none" len="sm" w="sm"/>
            <a:tailEnd type="arrow" len="sm" w="med"/>
          </a:ln>
        </p:spPr>
      </p:sp>
      <p:sp>
        <p:nvSpPr>
          <p:cNvPr name="AutoShape 31" id="31"/>
          <p:cNvSpPr/>
          <p:nvPr/>
        </p:nvSpPr>
        <p:spPr>
          <a:xfrm flipH="true">
            <a:off x="12386648" y="7308221"/>
            <a:ext cx="0" cy="683133"/>
          </a:xfrm>
          <a:prstGeom prst="line">
            <a:avLst/>
          </a:prstGeom>
          <a:ln cap="flat" w="180975">
            <a:solidFill>
              <a:srgbClr val="000000"/>
            </a:solidFill>
            <a:prstDash val="solid"/>
            <a:headEnd type="none" len="sm" w="sm"/>
            <a:tailEnd type="arrow" len="sm" w="med"/>
          </a:ln>
        </p:spPr>
      </p:sp>
      <p:sp>
        <p:nvSpPr>
          <p:cNvPr name="AutoShape 32" id="32"/>
          <p:cNvSpPr/>
          <p:nvPr/>
        </p:nvSpPr>
        <p:spPr>
          <a:xfrm>
            <a:off x="9808785" y="6297290"/>
            <a:ext cx="683133" cy="0"/>
          </a:xfrm>
          <a:prstGeom prst="line">
            <a:avLst/>
          </a:prstGeom>
          <a:ln cap="flat" w="180975">
            <a:solidFill>
              <a:srgbClr val="000000"/>
            </a:solidFill>
            <a:prstDash val="solid"/>
            <a:headEnd type="none" len="sm" w="sm"/>
            <a:tailEnd type="arrow" len="sm" w="med"/>
          </a:ln>
        </p:spPr>
      </p:sp>
      <p:sp>
        <p:nvSpPr>
          <p:cNvPr name="AutoShape 33" id="33"/>
          <p:cNvSpPr/>
          <p:nvPr/>
        </p:nvSpPr>
        <p:spPr>
          <a:xfrm flipV="true">
            <a:off x="7724395" y="6984681"/>
            <a:ext cx="0" cy="683133"/>
          </a:xfrm>
          <a:prstGeom prst="line">
            <a:avLst/>
          </a:prstGeom>
          <a:ln cap="flat" w="180975">
            <a:solidFill>
              <a:srgbClr val="000000"/>
            </a:solidFill>
            <a:prstDash val="solid"/>
            <a:headEnd type="none" len="sm" w="sm"/>
            <a:tailEnd type="arrow" len="sm" w="med"/>
          </a:ln>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1099952">
            <a:off x="2100146" y="-1411576"/>
            <a:ext cx="12693180" cy="12661447"/>
          </a:xfrm>
          <a:custGeom>
            <a:avLst/>
            <a:gdLst/>
            <a:ahLst/>
            <a:cxnLst/>
            <a:rect r="r" b="b" t="t" l="l"/>
            <a:pathLst>
              <a:path h="12661447" w="12693180">
                <a:moveTo>
                  <a:pt x="0" y="0"/>
                </a:moveTo>
                <a:lnTo>
                  <a:pt x="12693180" y="0"/>
                </a:lnTo>
                <a:lnTo>
                  <a:pt x="12693180" y="12661446"/>
                </a:lnTo>
                <a:lnTo>
                  <a:pt x="0" y="1266144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p:nvPr/>
        </p:nvGrpSpPr>
        <p:grpSpPr>
          <a:xfrm rot="0">
            <a:off x="16285005" y="8197696"/>
            <a:ext cx="1152627" cy="1152627"/>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sp>
        <p:sp>
          <p:nvSpPr>
            <p:cNvPr name="TextBox 5" id="5"/>
            <p:cNvSpPr txBox="true"/>
            <p:nvPr/>
          </p:nvSpPr>
          <p:spPr>
            <a:xfrm>
              <a:off x="76200" y="76200"/>
              <a:ext cx="660400" cy="660400"/>
            </a:xfrm>
            <a:prstGeom prst="rect">
              <a:avLst/>
            </a:prstGeom>
          </p:spPr>
          <p:txBody>
            <a:bodyPr anchor="ctr" rtlCol="false" tIns="50800" lIns="50800" bIns="50800" rIns="50800"/>
            <a:lstStyle/>
            <a:p>
              <a:pPr algn="ctr">
                <a:lnSpc>
                  <a:spcPts val="2749"/>
                </a:lnSpc>
              </a:pPr>
            </a:p>
          </p:txBody>
        </p:sp>
      </p:grpSp>
      <p:sp>
        <p:nvSpPr>
          <p:cNvPr name="TextBox 6" id="6"/>
          <p:cNvSpPr txBox="true"/>
          <p:nvPr/>
        </p:nvSpPr>
        <p:spPr>
          <a:xfrm rot="0">
            <a:off x="1061991" y="928826"/>
            <a:ext cx="178891" cy="6654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1</a:t>
            </a:r>
          </a:p>
        </p:txBody>
      </p:sp>
      <p:sp>
        <p:nvSpPr>
          <p:cNvPr name="TextBox 7" id="7"/>
          <p:cNvSpPr txBox="true"/>
          <p:nvPr/>
        </p:nvSpPr>
        <p:spPr>
          <a:xfrm rot="0">
            <a:off x="6538339" y="2313897"/>
            <a:ext cx="321370" cy="6654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2</a:t>
            </a:r>
          </a:p>
        </p:txBody>
      </p:sp>
      <p:sp>
        <p:nvSpPr>
          <p:cNvPr name="TextBox 8" id="8"/>
          <p:cNvSpPr txBox="true"/>
          <p:nvPr/>
        </p:nvSpPr>
        <p:spPr>
          <a:xfrm rot="0">
            <a:off x="8814792" y="5828195"/>
            <a:ext cx="329208" cy="665480"/>
          </a:xfrm>
          <a:prstGeom prst="rect">
            <a:avLst/>
          </a:prstGeom>
        </p:spPr>
        <p:txBody>
          <a:bodyPr anchor="t" rtlCol="false" tIns="0" lIns="0" bIns="0" rIns="0">
            <a:spAutoFit/>
          </a:bodyPr>
          <a:lstStyle/>
          <a:p>
            <a:pPr algn="ctr">
              <a:lnSpc>
                <a:spcPts val="4840"/>
              </a:lnSpc>
              <a:spcBef>
                <a:spcPct val="0"/>
              </a:spcBef>
            </a:pPr>
            <a:r>
              <a:rPr lang="en-US" sz="4400">
                <a:solidFill>
                  <a:srgbClr val="000000"/>
                </a:solidFill>
                <a:latin typeface="Poppins"/>
                <a:ea typeface="Poppins"/>
                <a:cs typeface="Poppins"/>
                <a:sym typeface="Poppins"/>
              </a:rPr>
              <a:t>3</a:t>
            </a:r>
          </a:p>
        </p:txBody>
      </p:sp>
      <p:sp>
        <p:nvSpPr>
          <p:cNvPr name="TextBox 9" id="9"/>
          <p:cNvSpPr txBox="true"/>
          <p:nvPr/>
        </p:nvSpPr>
        <p:spPr>
          <a:xfrm rot="0">
            <a:off x="12565174" y="6394147"/>
            <a:ext cx="351532" cy="6654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4</a:t>
            </a:r>
          </a:p>
        </p:txBody>
      </p:sp>
      <p:sp>
        <p:nvSpPr>
          <p:cNvPr name="TextBox 10" id="10"/>
          <p:cNvSpPr txBox="true"/>
          <p:nvPr/>
        </p:nvSpPr>
        <p:spPr>
          <a:xfrm rot="0">
            <a:off x="16685850" y="8451977"/>
            <a:ext cx="350937" cy="6654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5</a:t>
            </a:r>
          </a:p>
        </p:txBody>
      </p:sp>
      <p:sp>
        <p:nvSpPr>
          <p:cNvPr name="TextBox 11" id="11"/>
          <p:cNvSpPr txBox="true"/>
          <p:nvPr/>
        </p:nvSpPr>
        <p:spPr>
          <a:xfrm rot="0">
            <a:off x="4312" y="2180732"/>
            <a:ext cx="3126462" cy="665479"/>
          </a:xfrm>
          <a:prstGeom prst="rect">
            <a:avLst/>
          </a:prstGeom>
        </p:spPr>
        <p:txBody>
          <a:bodyPr anchor="t" rtlCol="false" tIns="0" lIns="0" bIns="0" rIns="0">
            <a:spAutoFit/>
          </a:bodyPr>
          <a:lstStyle/>
          <a:p>
            <a:pPr algn="ctr">
              <a:lnSpc>
                <a:spcPts val="4839"/>
              </a:lnSpc>
              <a:spcBef>
                <a:spcPct val="0"/>
              </a:spcBef>
            </a:pPr>
            <a:r>
              <a:rPr lang="en-US" sz="4399">
                <a:solidFill>
                  <a:srgbClr val="100F0D"/>
                </a:solidFill>
                <a:latin typeface="Poppins"/>
                <a:ea typeface="Poppins"/>
                <a:cs typeface="Poppins"/>
                <a:sym typeface="Poppins"/>
              </a:rPr>
              <a:t>Orientation</a:t>
            </a:r>
          </a:p>
        </p:txBody>
      </p:sp>
      <p:sp>
        <p:nvSpPr>
          <p:cNvPr name="TextBox 12" id="12"/>
          <p:cNvSpPr txBox="true"/>
          <p:nvPr/>
        </p:nvSpPr>
        <p:spPr>
          <a:xfrm rot="0">
            <a:off x="7675352" y="2180732"/>
            <a:ext cx="3679924" cy="6654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Start on farm</a:t>
            </a:r>
          </a:p>
        </p:txBody>
      </p:sp>
      <p:sp>
        <p:nvSpPr>
          <p:cNvPr name="TextBox 13" id="13"/>
          <p:cNvSpPr txBox="true"/>
          <p:nvPr/>
        </p:nvSpPr>
        <p:spPr>
          <a:xfrm rot="0">
            <a:off x="2752452" y="6726887"/>
            <a:ext cx="6762862" cy="12750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Welfare checks/training &amp; engagement</a:t>
            </a:r>
          </a:p>
        </p:txBody>
      </p:sp>
      <p:sp>
        <p:nvSpPr>
          <p:cNvPr name="TextBox 14" id="14"/>
          <p:cNvSpPr txBox="true"/>
          <p:nvPr/>
        </p:nvSpPr>
        <p:spPr>
          <a:xfrm rot="0">
            <a:off x="12220849" y="5119068"/>
            <a:ext cx="5031716" cy="12750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Graduate the Program</a:t>
            </a:r>
          </a:p>
        </p:txBody>
      </p:sp>
      <p:sp>
        <p:nvSpPr>
          <p:cNvPr name="TextBox 15" id="15"/>
          <p:cNvSpPr txBox="true"/>
          <p:nvPr/>
        </p:nvSpPr>
        <p:spPr>
          <a:xfrm rot="0">
            <a:off x="12220849" y="9350322"/>
            <a:ext cx="6762862" cy="665479"/>
          </a:xfrm>
          <a:prstGeom prst="rect">
            <a:avLst/>
          </a:prstGeom>
        </p:spPr>
        <p:txBody>
          <a:bodyPr anchor="t" rtlCol="false" tIns="0" lIns="0" bIns="0" rIns="0">
            <a:spAutoFit/>
          </a:bodyPr>
          <a:lstStyle/>
          <a:p>
            <a:pPr algn="ctr">
              <a:lnSpc>
                <a:spcPts val="4839"/>
              </a:lnSpc>
              <a:spcBef>
                <a:spcPct val="0"/>
              </a:spcBef>
            </a:pPr>
            <a:r>
              <a:rPr lang="en-US" sz="4399">
                <a:solidFill>
                  <a:srgbClr val="000000"/>
                </a:solidFill>
                <a:latin typeface="Poppins"/>
                <a:ea typeface="Poppins"/>
                <a:cs typeface="Poppins"/>
                <a:sym typeface="Poppins"/>
              </a:rPr>
              <a:t>Alumni Program</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6230526" cy="10384385"/>
          </a:xfrm>
          <a:custGeom>
            <a:avLst/>
            <a:gdLst/>
            <a:ahLst/>
            <a:cxnLst/>
            <a:rect r="r" b="b" t="t" l="l"/>
            <a:pathLst>
              <a:path h="10384385" w="6230526">
                <a:moveTo>
                  <a:pt x="0" y="0"/>
                </a:moveTo>
                <a:lnTo>
                  <a:pt x="6230526" y="0"/>
                </a:lnTo>
                <a:lnTo>
                  <a:pt x="6230526" y="10384385"/>
                </a:lnTo>
                <a:lnTo>
                  <a:pt x="0" y="10384385"/>
                </a:lnTo>
                <a:lnTo>
                  <a:pt x="0" y="0"/>
                </a:lnTo>
                <a:close/>
              </a:path>
            </a:pathLst>
          </a:custGeom>
          <a:blipFill>
            <a:blip r:embed="rId3"/>
            <a:stretch>
              <a:fillRect l="-16404" t="-8969" r="-5556" b="-793"/>
            </a:stretch>
          </a:blipFill>
        </p:spPr>
      </p:sp>
      <p:grpSp>
        <p:nvGrpSpPr>
          <p:cNvPr name="Group 3" id="3"/>
          <p:cNvGrpSpPr/>
          <p:nvPr/>
        </p:nvGrpSpPr>
        <p:grpSpPr>
          <a:xfrm rot="0">
            <a:off x="5620557" y="-270817"/>
            <a:ext cx="13191806" cy="3086100"/>
            <a:chOff x="0" y="0"/>
            <a:chExt cx="3474385" cy="812800"/>
          </a:xfrm>
        </p:grpSpPr>
        <p:sp>
          <p:nvSpPr>
            <p:cNvPr name="Freeform 4" id="4"/>
            <p:cNvSpPr/>
            <p:nvPr/>
          </p:nvSpPr>
          <p:spPr>
            <a:xfrm flipH="false" flipV="false" rot="0">
              <a:off x="0" y="0"/>
              <a:ext cx="3474385" cy="812800"/>
            </a:xfrm>
            <a:custGeom>
              <a:avLst/>
              <a:gdLst/>
              <a:ahLst/>
              <a:cxnLst/>
              <a:rect r="r" b="b" t="t" l="l"/>
              <a:pathLst>
                <a:path h="812800" w="3474385">
                  <a:moveTo>
                    <a:pt x="0" y="0"/>
                  </a:moveTo>
                  <a:lnTo>
                    <a:pt x="3474385" y="0"/>
                  </a:lnTo>
                  <a:lnTo>
                    <a:pt x="3474385" y="812800"/>
                  </a:lnTo>
                  <a:lnTo>
                    <a:pt x="0" y="812800"/>
                  </a:lnTo>
                  <a:close/>
                </a:path>
              </a:pathLst>
            </a:custGeom>
            <a:solidFill>
              <a:srgbClr val="FFFF00"/>
            </a:solidFill>
          </p:spPr>
        </p:sp>
        <p:sp>
          <p:nvSpPr>
            <p:cNvPr name="TextBox 5" id="5"/>
            <p:cNvSpPr txBox="true"/>
            <p:nvPr/>
          </p:nvSpPr>
          <p:spPr>
            <a:xfrm>
              <a:off x="0" y="0"/>
              <a:ext cx="3474385" cy="812800"/>
            </a:xfrm>
            <a:prstGeom prst="rect">
              <a:avLst/>
            </a:prstGeom>
          </p:spPr>
          <p:txBody>
            <a:bodyPr anchor="ctr" rtlCol="false" tIns="50800" lIns="50800" bIns="50800" rIns="50800"/>
            <a:lstStyle/>
            <a:p>
              <a:pPr algn="ctr">
                <a:lnSpc>
                  <a:spcPts val="2749"/>
                </a:lnSpc>
              </a:pPr>
            </a:p>
          </p:txBody>
        </p:sp>
      </p:grpSp>
      <p:grpSp>
        <p:nvGrpSpPr>
          <p:cNvPr name="Group 6" id="6"/>
          <p:cNvGrpSpPr/>
          <p:nvPr/>
        </p:nvGrpSpPr>
        <p:grpSpPr>
          <a:xfrm rot="0">
            <a:off x="4064777" y="1713907"/>
            <a:ext cx="2863544" cy="2863544"/>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8" id="8"/>
            <p:cNvSpPr txBox="true"/>
            <p:nvPr/>
          </p:nvSpPr>
          <p:spPr>
            <a:xfrm>
              <a:off x="76200" y="76200"/>
              <a:ext cx="660400" cy="660400"/>
            </a:xfrm>
            <a:prstGeom prst="rect">
              <a:avLst/>
            </a:prstGeom>
          </p:spPr>
          <p:txBody>
            <a:bodyPr anchor="ctr" rtlCol="false" tIns="50800" lIns="50800" bIns="50800" rIns="50800"/>
            <a:lstStyle/>
            <a:p>
              <a:pPr algn="ctr">
                <a:lnSpc>
                  <a:spcPts val="2749"/>
                </a:lnSpc>
              </a:pPr>
            </a:p>
          </p:txBody>
        </p:sp>
      </p:grpSp>
      <p:grpSp>
        <p:nvGrpSpPr>
          <p:cNvPr name="Group 9" id="9"/>
          <p:cNvGrpSpPr/>
          <p:nvPr/>
        </p:nvGrpSpPr>
        <p:grpSpPr>
          <a:xfrm rot="0">
            <a:off x="4215437" y="1864567"/>
            <a:ext cx="2562224" cy="2562224"/>
            <a:chOff x="0" y="0"/>
            <a:chExt cx="812800" cy="812800"/>
          </a:xfrm>
        </p:grpSpPr>
        <p:sp>
          <p:nvSpPr>
            <p:cNvPr name="Freeform 10" id="1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ADED"/>
            </a:solidFill>
          </p:spPr>
        </p:sp>
        <p:sp>
          <p:nvSpPr>
            <p:cNvPr name="TextBox 11" id="11"/>
            <p:cNvSpPr txBox="true"/>
            <p:nvPr/>
          </p:nvSpPr>
          <p:spPr>
            <a:xfrm>
              <a:off x="76200" y="76200"/>
              <a:ext cx="660400" cy="660400"/>
            </a:xfrm>
            <a:prstGeom prst="rect">
              <a:avLst/>
            </a:prstGeom>
          </p:spPr>
          <p:txBody>
            <a:bodyPr anchor="ctr" rtlCol="false" tIns="50800" lIns="50800" bIns="50800" rIns="50800"/>
            <a:lstStyle/>
            <a:p>
              <a:pPr algn="ctr">
                <a:lnSpc>
                  <a:spcPts val="2749"/>
                </a:lnSpc>
              </a:pPr>
            </a:p>
          </p:txBody>
        </p:sp>
      </p:grpSp>
      <p:grpSp>
        <p:nvGrpSpPr>
          <p:cNvPr name="Group 12" id="12"/>
          <p:cNvGrpSpPr/>
          <p:nvPr/>
        </p:nvGrpSpPr>
        <p:grpSpPr>
          <a:xfrm rot="0">
            <a:off x="7785544" y="7048554"/>
            <a:ext cx="4257561" cy="2704328"/>
            <a:chOff x="0" y="0"/>
            <a:chExt cx="1279632" cy="812800"/>
          </a:xfrm>
        </p:grpSpPr>
        <p:sp>
          <p:nvSpPr>
            <p:cNvPr name="Freeform 13" id="13"/>
            <p:cNvSpPr/>
            <p:nvPr/>
          </p:nvSpPr>
          <p:spPr>
            <a:xfrm flipH="false" flipV="false" rot="0">
              <a:off x="0" y="0"/>
              <a:ext cx="1279632" cy="812800"/>
            </a:xfrm>
            <a:custGeom>
              <a:avLst/>
              <a:gdLst/>
              <a:ahLst/>
              <a:cxnLst/>
              <a:rect r="r" b="b" t="t" l="l"/>
              <a:pathLst>
                <a:path h="812800" w="1279632">
                  <a:moveTo>
                    <a:pt x="92738" y="0"/>
                  </a:moveTo>
                  <a:lnTo>
                    <a:pt x="1186894" y="0"/>
                  </a:lnTo>
                  <a:cubicBezTo>
                    <a:pt x="1238112" y="0"/>
                    <a:pt x="1279632" y="41520"/>
                    <a:pt x="1279632" y="92738"/>
                  </a:cubicBezTo>
                  <a:lnTo>
                    <a:pt x="1279632" y="720062"/>
                  </a:lnTo>
                  <a:cubicBezTo>
                    <a:pt x="1279632" y="771280"/>
                    <a:pt x="1238112" y="812800"/>
                    <a:pt x="1186894" y="812800"/>
                  </a:cubicBezTo>
                  <a:lnTo>
                    <a:pt x="92738" y="812800"/>
                  </a:lnTo>
                  <a:cubicBezTo>
                    <a:pt x="41520" y="812800"/>
                    <a:pt x="0" y="771280"/>
                    <a:pt x="0" y="720062"/>
                  </a:cubicBezTo>
                  <a:lnTo>
                    <a:pt x="0" y="92738"/>
                  </a:lnTo>
                  <a:cubicBezTo>
                    <a:pt x="0" y="41520"/>
                    <a:pt x="41520" y="0"/>
                    <a:pt x="92738" y="0"/>
                  </a:cubicBezTo>
                  <a:close/>
                </a:path>
              </a:pathLst>
            </a:custGeom>
            <a:solidFill>
              <a:srgbClr val="FFFF00"/>
            </a:solidFill>
          </p:spPr>
        </p:sp>
        <p:sp>
          <p:nvSpPr>
            <p:cNvPr name="TextBox 14" id="14"/>
            <p:cNvSpPr txBox="true"/>
            <p:nvPr/>
          </p:nvSpPr>
          <p:spPr>
            <a:xfrm>
              <a:off x="0" y="0"/>
              <a:ext cx="1279632" cy="812800"/>
            </a:xfrm>
            <a:prstGeom prst="rect">
              <a:avLst/>
            </a:prstGeom>
          </p:spPr>
          <p:txBody>
            <a:bodyPr anchor="ctr" rtlCol="false" tIns="50800" lIns="50800" bIns="50800" rIns="50800"/>
            <a:lstStyle/>
            <a:p>
              <a:pPr algn="ctr">
                <a:lnSpc>
                  <a:spcPts val="3629"/>
                </a:lnSpc>
              </a:pPr>
              <a:r>
                <a:rPr lang="en-US" b="true" sz="3299">
                  <a:solidFill>
                    <a:srgbClr val="000000"/>
                  </a:solidFill>
                  <a:latin typeface="Poppins Bold"/>
                  <a:ea typeface="Poppins Bold"/>
                  <a:cs typeface="Poppins Bold"/>
                  <a:sym typeface="Poppins Bold"/>
                </a:rPr>
                <a:t>Training</a:t>
              </a:r>
            </a:p>
          </p:txBody>
        </p:sp>
      </p:grpSp>
      <p:grpSp>
        <p:nvGrpSpPr>
          <p:cNvPr name="Group 15" id="15"/>
          <p:cNvGrpSpPr/>
          <p:nvPr/>
        </p:nvGrpSpPr>
        <p:grpSpPr>
          <a:xfrm rot="0">
            <a:off x="12389815" y="7048554"/>
            <a:ext cx="4257561" cy="2704328"/>
            <a:chOff x="0" y="0"/>
            <a:chExt cx="1279632" cy="812800"/>
          </a:xfrm>
        </p:grpSpPr>
        <p:sp>
          <p:nvSpPr>
            <p:cNvPr name="Freeform 16" id="16"/>
            <p:cNvSpPr/>
            <p:nvPr/>
          </p:nvSpPr>
          <p:spPr>
            <a:xfrm flipH="false" flipV="false" rot="0">
              <a:off x="0" y="0"/>
              <a:ext cx="1279632" cy="812800"/>
            </a:xfrm>
            <a:custGeom>
              <a:avLst/>
              <a:gdLst/>
              <a:ahLst/>
              <a:cxnLst/>
              <a:rect r="r" b="b" t="t" l="l"/>
              <a:pathLst>
                <a:path h="812800" w="1279632">
                  <a:moveTo>
                    <a:pt x="92738" y="0"/>
                  </a:moveTo>
                  <a:lnTo>
                    <a:pt x="1186894" y="0"/>
                  </a:lnTo>
                  <a:cubicBezTo>
                    <a:pt x="1238112" y="0"/>
                    <a:pt x="1279632" y="41520"/>
                    <a:pt x="1279632" y="92738"/>
                  </a:cubicBezTo>
                  <a:lnTo>
                    <a:pt x="1279632" y="720062"/>
                  </a:lnTo>
                  <a:cubicBezTo>
                    <a:pt x="1279632" y="771280"/>
                    <a:pt x="1238112" y="812800"/>
                    <a:pt x="1186894" y="812800"/>
                  </a:cubicBezTo>
                  <a:lnTo>
                    <a:pt x="92738" y="812800"/>
                  </a:lnTo>
                  <a:cubicBezTo>
                    <a:pt x="41520" y="812800"/>
                    <a:pt x="0" y="771280"/>
                    <a:pt x="0" y="720062"/>
                  </a:cubicBezTo>
                  <a:lnTo>
                    <a:pt x="0" y="92738"/>
                  </a:lnTo>
                  <a:cubicBezTo>
                    <a:pt x="0" y="41520"/>
                    <a:pt x="41520" y="0"/>
                    <a:pt x="92738" y="0"/>
                  </a:cubicBezTo>
                  <a:close/>
                </a:path>
              </a:pathLst>
            </a:custGeom>
            <a:solidFill>
              <a:srgbClr val="FFFF00"/>
            </a:solidFill>
          </p:spPr>
        </p:sp>
        <p:sp>
          <p:nvSpPr>
            <p:cNvPr name="TextBox 17" id="17"/>
            <p:cNvSpPr txBox="true"/>
            <p:nvPr/>
          </p:nvSpPr>
          <p:spPr>
            <a:xfrm>
              <a:off x="0" y="0"/>
              <a:ext cx="1279632" cy="812800"/>
            </a:xfrm>
            <a:prstGeom prst="rect">
              <a:avLst/>
            </a:prstGeom>
          </p:spPr>
          <p:txBody>
            <a:bodyPr anchor="ctr" rtlCol="false" tIns="50800" lIns="50800" bIns="50800" rIns="50800"/>
            <a:lstStyle/>
            <a:p>
              <a:pPr algn="ctr">
                <a:lnSpc>
                  <a:spcPts val="3629"/>
                </a:lnSpc>
              </a:pPr>
              <a:r>
                <a:rPr lang="en-US" sz="3299" b="true">
                  <a:solidFill>
                    <a:srgbClr val="000000"/>
                  </a:solidFill>
                  <a:latin typeface="Poppins Bold"/>
                  <a:ea typeface="Poppins Bold"/>
                  <a:cs typeface="Poppins Bold"/>
                  <a:sym typeface="Poppins Bold"/>
                </a:rPr>
                <a:t>Industry</a:t>
              </a:r>
            </a:p>
            <a:p>
              <a:pPr algn="ctr">
                <a:lnSpc>
                  <a:spcPts val="3629"/>
                </a:lnSpc>
              </a:pPr>
              <a:r>
                <a:rPr lang="en-US" b="true" sz="3299">
                  <a:solidFill>
                    <a:srgbClr val="000000"/>
                  </a:solidFill>
                  <a:latin typeface="Poppins Bold"/>
                  <a:ea typeface="Poppins Bold"/>
                  <a:cs typeface="Poppins Bold"/>
                  <a:sym typeface="Poppins Bold"/>
                </a:rPr>
                <a:t>Engagement</a:t>
              </a:r>
            </a:p>
          </p:txBody>
        </p:sp>
      </p:grpSp>
      <p:sp>
        <p:nvSpPr>
          <p:cNvPr name="Freeform 18" id="18"/>
          <p:cNvSpPr/>
          <p:nvPr/>
        </p:nvSpPr>
        <p:spPr>
          <a:xfrm flipH="false" flipV="false" rot="0">
            <a:off x="11611813" y="8068250"/>
            <a:ext cx="1182109" cy="664937"/>
          </a:xfrm>
          <a:custGeom>
            <a:avLst/>
            <a:gdLst/>
            <a:ahLst/>
            <a:cxnLst/>
            <a:rect r="r" b="b" t="t" l="l"/>
            <a:pathLst>
              <a:path h="664937" w="1182109">
                <a:moveTo>
                  <a:pt x="0" y="0"/>
                </a:moveTo>
                <a:lnTo>
                  <a:pt x="1182110" y="0"/>
                </a:lnTo>
                <a:lnTo>
                  <a:pt x="1182110" y="664936"/>
                </a:lnTo>
                <a:lnTo>
                  <a:pt x="0" y="66493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9" id="19"/>
          <p:cNvSpPr txBox="true"/>
          <p:nvPr/>
        </p:nvSpPr>
        <p:spPr>
          <a:xfrm rot="0">
            <a:off x="7160028" y="5375799"/>
            <a:ext cx="10112864" cy="1172845"/>
          </a:xfrm>
          <a:prstGeom prst="rect">
            <a:avLst/>
          </a:prstGeom>
        </p:spPr>
        <p:txBody>
          <a:bodyPr anchor="t" rtlCol="false" tIns="0" lIns="0" bIns="0" rIns="0">
            <a:spAutoFit/>
          </a:bodyPr>
          <a:lstStyle/>
          <a:p>
            <a:pPr algn="l">
              <a:lnSpc>
                <a:spcPts val="3079"/>
              </a:lnSpc>
            </a:pPr>
            <a:r>
              <a:rPr lang="en-US" sz="2199">
                <a:solidFill>
                  <a:srgbClr val="000000"/>
                </a:solidFill>
                <a:latin typeface="Poppins"/>
                <a:ea typeface="Poppins"/>
                <a:cs typeface="Poppins"/>
                <a:sym typeface="Poppins"/>
              </a:rPr>
              <a:t>Employers are encouraged to have input into your Participant’s training plan. </a:t>
            </a:r>
            <a:r>
              <a:rPr lang="en-US" sz="2199">
                <a:solidFill>
                  <a:srgbClr val="000000"/>
                </a:solidFill>
                <a:latin typeface="Poppins"/>
                <a:ea typeface="Poppins"/>
                <a:cs typeface="Poppins"/>
                <a:sym typeface="Poppins"/>
              </a:rPr>
              <a:t>Time off for training needs to be discussed by the employer and the Participant with clear expectations for leave, etc. </a:t>
            </a:r>
          </a:p>
        </p:txBody>
      </p:sp>
      <p:sp>
        <p:nvSpPr>
          <p:cNvPr name="TextBox 20" id="20"/>
          <p:cNvSpPr txBox="true"/>
          <p:nvPr/>
        </p:nvSpPr>
        <p:spPr>
          <a:xfrm rot="0">
            <a:off x="7146436" y="224439"/>
            <a:ext cx="9173182" cy="1943188"/>
          </a:xfrm>
          <a:prstGeom prst="rect">
            <a:avLst/>
          </a:prstGeom>
        </p:spPr>
        <p:txBody>
          <a:bodyPr anchor="t" rtlCol="false" tIns="0" lIns="0" bIns="0" rIns="0">
            <a:spAutoFit/>
          </a:bodyPr>
          <a:lstStyle/>
          <a:p>
            <a:pPr algn="l">
              <a:lnSpc>
                <a:spcPts val="7686"/>
              </a:lnSpc>
            </a:pPr>
            <a:r>
              <a:rPr lang="en-US" sz="5490" b="true">
                <a:solidFill>
                  <a:srgbClr val="000000"/>
                </a:solidFill>
                <a:latin typeface="Poppins Bold"/>
                <a:ea typeface="Poppins Bold"/>
                <a:cs typeface="Poppins Bold"/>
                <a:sym typeface="Poppins Bold"/>
              </a:rPr>
              <a:t>TRAINING &amp; </a:t>
            </a:r>
          </a:p>
          <a:p>
            <a:pPr algn="l">
              <a:lnSpc>
                <a:spcPts val="7686"/>
              </a:lnSpc>
            </a:pPr>
            <a:r>
              <a:rPr lang="en-US" sz="5490" b="true">
                <a:solidFill>
                  <a:srgbClr val="000000"/>
                </a:solidFill>
                <a:latin typeface="Poppins Bold"/>
                <a:ea typeface="Poppins Bold"/>
                <a:cs typeface="Poppins Bold"/>
                <a:sym typeface="Poppins Bold"/>
              </a:rPr>
              <a:t>CAREER DEVELOPMENT </a:t>
            </a:r>
          </a:p>
        </p:txBody>
      </p:sp>
      <p:sp>
        <p:nvSpPr>
          <p:cNvPr name="TextBox 21" id="21"/>
          <p:cNvSpPr txBox="true"/>
          <p:nvPr/>
        </p:nvSpPr>
        <p:spPr>
          <a:xfrm rot="0">
            <a:off x="4157624" y="2379937"/>
            <a:ext cx="2677849" cy="1455284"/>
          </a:xfrm>
          <a:prstGeom prst="rect">
            <a:avLst/>
          </a:prstGeom>
        </p:spPr>
        <p:txBody>
          <a:bodyPr anchor="t" rtlCol="false" tIns="0" lIns="0" bIns="0" rIns="0">
            <a:spAutoFit/>
          </a:bodyPr>
          <a:lstStyle/>
          <a:p>
            <a:pPr algn="ctr">
              <a:lnSpc>
                <a:spcPts val="3873"/>
              </a:lnSpc>
            </a:pPr>
            <a:r>
              <a:rPr lang="en-US" sz="2766" b="true">
                <a:solidFill>
                  <a:srgbClr val="FFFFFF"/>
                </a:solidFill>
                <a:latin typeface="Poppins Bold"/>
                <a:ea typeface="Poppins Bold"/>
                <a:cs typeface="Poppins Bold"/>
                <a:sym typeface="Poppins Bold"/>
              </a:rPr>
              <a:t>$3,000 Training Bursary</a:t>
            </a:r>
          </a:p>
        </p:txBody>
      </p:sp>
      <p:sp>
        <p:nvSpPr>
          <p:cNvPr name="TextBox 22" id="22"/>
          <p:cNvSpPr txBox="true"/>
          <p:nvPr/>
        </p:nvSpPr>
        <p:spPr>
          <a:xfrm rot="0">
            <a:off x="6986673" y="3376666"/>
            <a:ext cx="10112864" cy="2344420"/>
          </a:xfrm>
          <a:prstGeom prst="rect">
            <a:avLst/>
          </a:prstGeom>
        </p:spPr>
        <p:txBody>
          <a:bodyPr anchor="t" rtlCol="false" tIns="0" lIns="0" bIns="0" rIns="0">
            <a:spAutoFit/>
          </a:bodyPr>
          <a:lstStyle/>
          <a:p>
            <a:pPr algn="l" marL="474979" indent="-237490" lvl="1">
              <a:lnSpc>
                <a:spcPts val="3079"/>
              </a:lnSpc>
              <a:buFont typeface="Arial"/>
              <a:buChar char="•"/>
            </a:pPr>
            <a:r>
              <a:rPr lang="en-US" sz="2199">
                <a:solidFill>
                  <a:srgbClr val="000000"/>
                </a:solidFill>
                <a:latin typeface="Poppins"/>
                <a:ea typeface="Poppins"/>
                <a:cs typeface="Poppins"/>
                <a:sym typeface="Poppins"/>
              </a:rPr>
              <a:t>All participants gain access to a Training and Engagement Bursary to spend throughout their gap year. </a:t>
            </a:r>
          </a:p>
          <a:p>
            <a:pPr algn="l" marL="474979" indent="-237490" lvl="1">
              <a:lnSpc>
                <a:spcPts val="3079"/>
              </a:lnSpc>
              <a:buFont typeface="Arial"/>
              <a:buChar char="•"/>
            </a:pPr>
            <a:r>
              <a:rPr lang="en-US" sz="2199">
                <a:solidFill>
                  <a:srgbClr val="000000"/>
                </a:solidFill>
                <a:latin typeface="Poppins"/>
                <a:ea typeface="Poppins"/>
                <a:cs typeface="Poppins"/>
                <a:sym typeface="Poppins"/>
              </a:rPr>
              <a:t>Participants access their bursary by developing an individualised training plan with the Training and Career Development Coordinator.</a:t>
            </a:r>
          </a:p>
          <a:p>
            <a:pPr algn="l">
              <a:lnSpc>
                <a:spcPts val="3079"/>
              </a:lnSpc>
            </a:pPr>
          </a:p>
          <a:p>
            <a:pPr algn="l">
              <a:lnSpc>
                <a:spcPts val="3079"/>
              </a:lnSpc>
            </a:p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DAGlb8sQ1ZI</dc:identifier>
  <dcterms:modified xsi:type="dcterms:W3CDTF">2011-08-01T06:04:30Z</dcterms:modified>
  <cp:revision>1</cp:revision>
  <dc:title>Updated Teacher Resource Pack PPT</dc:title>
</cp:coreProperties>
</file>